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23"/>
  </p:notesMasterIdLst>
  <p:sldIdLst>
    <p:sldId id="256" r:id="rId3"/>
    <p:sldId id="257" r:id="rId4"/>
    <p:sldId id="258" r:id="rId5"/>
    <p:sldId id="259" r:id="rId6"/>
    <p:sldId id="260" r:id="rId7"/>
    <p:sldId id="261" r:id="rId8"/>
    <p:sldId id="262" r:id="rId9"/>
    <p:sldId id="263" r:id="rId10"/>
    <p:sldId id="280" r:id="rId11"/>
    <p:sldId id="282" r:id="rId12"/>
    <p:sldId id="283" r:id="rId13"/>
    <p:sldId id="267" r:id="rId14"/>
    <p:sldId id="327" r:id="rId15"/>
    <p:sldId id="268" r:id="rId16"/>
    <p:sldId id="301" r:id="rId17"/>
    <p:sldId id="302" r:id="rId18"/>
    <p:sldId id="323" r:id="rId19"/>
    <p:sldId id="324" r:id="rId20"/>
    <p:sldId id="325" r:id="rId21"/>
    <p:sldId id="326" r:id="rId22"/>
    <p:sldId id="341" r:id="rId24"/>
    <p:sldId id="342" r:id="rId25"/>
    <p:sldId id="274" r:id="rId26"/>
    <p:sldId id="275" r:id="rId27"/>
    <p:sldId id="276" r:id="rId28"/>
    <p:sldId id="277" r:id="rId29"/>
    <p:sldId id="278" r:id="rId30"/>
    <p:sldId id="279"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1" autoAdjust="0"/>
    <p:restoredTop sz="94660"/>
  </p:normalViewPr>
  <p:slideViewPr>
    <p:cSldViewPr snapToGrid="0">
      <p:cViewPr varScale="1">
        <p:scale>
          <a:sx n="53" d="100"/>
          <a:sy n="53" d="100"/>
        </p:scale>
        <p:origin x="180"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4" Type="http://schemas.openxmlformats.org/officeDocument/2006/relationships/tableStyles" Target="tableStyles.xml"/><Relationship Id="rId33" Type="http://schemas.openxmlformats.org/officeDocument/2006/relationships/viewProps" Target="viewProps.xml"/><Relationship Id="rId32" Type="http://schemas.openxmlformats.org/officeDocument/2006/relationships/presProps" Target="presProps.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notesMaster" Target="notesMasters/notesMaster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FD42F7-718C-4B98-AAEC-167E6DDD60A7}"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B2AA4F-B828-4D7C-AFD3-893933DAFCB4}"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Title Slide">
    <p:bg>
      <p:bgPr>
        <a:solidFill>
          <a:schemeClr val="bg1"/>
        </a:solidFill>
        <a:effectLst/>
      </p:bgPr>
    </p:bg>
    <p:spTree>
      <p:nvGrpSpPr>
        <p:cNvPr id="1" name=""/>
        <p:cNvGrpSpPr/>
        <p:nvPr/>
      </p:nvGrpSpPr>
      <p:grpSpPr>
        <a:xfrm>
          <a:off x="0" y="0"/>
          <a:ext cx="0" cy="0"/>
          <a:chOff x="0" y="0"/>
          <a:chExt cx="0" cy="0"/>
        </a:xfrm>
      </p:grpSpPr>
      <p:pic>
        <p:nvPicPr>
          <p:cNvPr id="2050" name="Picture 3"/>
          <p:cNvPicPr>
            <a:picLocks noChangeAspect="1"/>
          </p:cNvPicPr>
          <p:nvPr/>
        </p:nvPicPr>
        <p:blipFill>
          <a:blip r:embed="rId2"/>
          <a:stretch>
            <a:fillRect/>
          </a:stretch>
        </p:blipFill>
        <p:spPr>
          <a:xfrm>
            <a:off x="0" y="19050"/>
            <a:ext cx="12206817" cy="6867525"/>
          </a:xfrm>
          <a:prstGeom prst="rect">
            <a:avLst/>
          </a:prstGeom>
          <a:noFill/>
          <a:ln w="9525">
            <a:noFill/>
          </a:ln>
        </p:spPr>
      </p:pic>
      <p:sp>
        <p:nvSpPr>
          <p:cNvPr id="2051" name="Rectangle 3"/>
          <p:cNvSpPr>
            <a:spLocks noGrp="1" noChangeArrowheads="1"/>
          </p:cNvSpPr>
          <p:nvPr>
            <p:ph type="ctrTitle"/>
          </p:nvPr>
        </p:nvSpPr>
        <p:spPr>
          <a:xfrm>
            <a:off x="2063751" y="1701800"/>
            <a:ext cx="9211733" cy="1082675"/>
          </a:xfrm>
        </p:spPr>
        <p:txBody>
          <a:bodyPr/>
          <a:lstStyle>
            <a:lvl1pPr>
              <a:defRPr/>
            </a:lvl1pPr>
          </a:lstStyle>
          <a:p>
            <a:pPr lvl="0"/>
            <a:r>
              <a:rPr lang="en-US" altLang="zh-CN" noProof="0" smtClean="0"/>
              <a:t>Click to edit Master title style</a:t>
            </a:r>
            <a:endParaRPr lang="en-US" altLang="zh-CN" noProof="0" smtClean="0"/>
          </a:p>
        </p:txBody>
      </p:sp>
      <p:sp>
        <p:nvSpPr>
          <p:cNvPr id="2052" name="Rectangle 4"/>
          <p:cNvSpPr>
            <a:spLocks noGrp="1" noChangeArrowheads="1"/>
          </p:cNvSpPr>
          <p:nvPr>
            <p:ph type="subTitle" idx="1"/>
          </p:nvPr>
        </p:nvSpPr>
        <p:spPr>
          <a:xfrm>
            <a:off x="2063751" y="2927350"/>
            <a:ext cx="9218083" cy="1752600"/>
          </a:xfrm>
        </p:spPr>
        <p:txBody>
          <a:bodyPr/>
          <a:lstStyle>
            <a:lvl1pPr marL="0" indent="0" algn="r">
              <a:buFontTx/>
              <a:buNone/>
              <a:defRPr>
                <a:solidFill>
                  <a:schemeClr val="bg1"/>
                </a:solidFill>
              </a:defRPr>
            </a:lvl1pPr>
          </a:lstStyle>
          <a:p>
            <a:pPr lvl="0"/>
            <a:r>
              <a:rPr lang="en-US" altLang="zh-CN" noProof="0" smtClean="0"/>
              <a:t>Click to edit Master subtitle style</a:t>
            </a:r>
            <a:endParaRPr lang="en-US" altLang="zh-CN" noProof="0" smtClean="0"/>
          </a:p>
        </p:txBody>
      </p:sp>
      <p:sp>
        <p:nvSpPr>
          <p:cNvPr id="9" name="Rectangle 5"/>
          <p:cNvSpPr>
            <a:spLocks noGrp="1" noChangeArrowheads="1"/>
          </p:cNvSpPr>
          <p:nvPr>
            <p:ph type="dt" sz="half" idx="2"/>
          </p:nvPr>
        </p:nvSpPr>
        <p:spPr bwMode="auto">
          <a:xfrm>
            <a:off x="609600" y="6245225"/>
            <a:ext cx="28448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fld id="{63A1C593-65D0-4073-BCC9-577B9352EA97}" type="datetimeFigureOut">
              <a:rPr lang="en-US" smtClean="0"/>
            </a:fld>
            <a:endParaRPr lang="en-US"/>
          </a:p>
        </p:txBody>
      </p:sp>
      <p:sp>
        <p:nvSpPr>
          <p:cNvPr id="10" name="Rectangle 6"/>
          <p:cNvSpPr>
            <a:spLocks noGrp="1" noChangeArrowheads="1"/>
          </p:cNvSpPr>
          <p:nvPr>
            <p:ph type="ftr" sz="quarter" idx="3"/>
          </p:nvPr>
        </p:nvSpPr>
        <p:spPr bwMode="auto">
          <a:xfrm>
            <a:off x="4165600" y="6245225"/>
            <a:ext cx="38608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endParaRPr lang="en-US"/>
          </a:p>
        </p:txBody>
      </p:sp>
      <p:sp>
        <p:nvSpPr>
          <p:cNvPr id="11" name="Rectangle 7"/>
          <p:cNvSpPr>
            <a:spLocks noGrp="1" noChangeArrowheads="1"/>
          </p:cNvSpPr>
          <p:nvPr>
            <p:ph type="sldNum" sz="quarter" idx="4"/>
          </p:nvPr>
        </p:nvSpPr>
        <p:spPr bwMode="auto">
          <a:xfrm>
            <a:off x="8737600" y="6245225"/>
            <a:ext cx="28448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fld id="{9B618960-8005-486C-9A75-10CB2AAC16F9}" type="slidenum">
              <a:rPr lang="en-US" smtClean="0"/>
            </a:fld>
            <a:endParaRPr lang="en-US"/>
          </a:p>
        </p:txBody>
      </p:sp>
    </p:spTree>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p>
            <a:endParaRPr lang="en-US"/>
          </a:p>
        </p:txBody>
      </p:sp>
      <p:sp>
        <p:nvSpPr>
          <p:cNvPr id="6" name="Slide Number Placeholder 5"/>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190500"/>
            <a:ext cx="2743200" cy="593725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190500"/>
            <a:ext cx="8026400" cy="5937250"/>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p>
            <a:endParaRPr lang="en-US"/>
          </a:p>
        </p:txBody>
      </p:sp>
      <p:sp>
        <p:nvSpPr>
          <p:cNvPr id="6" name="Slide Number Placeholder 5"/>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p>
            <a:endParaRPr lang="en-US"/>
          </a:p>
        </p:txBody>
      </p:sp>
      <p:sp>
        <p:nvSpPr>
          <p:cNvPr id="6" name="Slide Number Placeholder 5"/>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1" y="4589463"/>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p>
            <a:endParaRPr lang="en-US"/>
          </a:p>
        </p:txBody>
      </p:sp>
      <p:sp>
        <p:nvSpPr>
          <p:cNvPr id="6" name="Slide Number Placeholder 5"/>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174750"/>
            <a:ext cx="5384800" cy="4953000"/>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6197600" y="1174750"/>
            <a:ext cx="5384800" cy="4953000"/>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p>
            <a:endParaRPr lang="en-US"/>
          </a:p>
        </p:txBody>
      </p:sp>
      <p:sp>
        <p:nvSpPr>
          <p:cNvPr id="7" name="Slide Number Placeholder 6"/>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40317"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40317" y="1681163"/>
            <a:ext cx="515831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840317" y="2505075"/>
            <a:ext cx="5158316"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6172200" y="1681163"/>
            <a:ext cx="518371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6172200" y="2505075"/>
            <a:ext cx="5183717"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p>
            <a:fld id="{63A1C593-65D0-4073-BCC9-577B9352EA97}" type="datetimeFigureOut">
              <a:rPr lang="en-US" smtClean="0"/>
            </a:fld>
            <a:endParaRPr lang="en-US"/>
          </a:p>
        </p:txBody>
      </p:sp>
      <p:sp>
        <p:nvSpPr>
          <p:cNvPr id="8" name="Footer Placeholder 7"/>
          <p:cNvSpPr>
            <a:spLocks noGrp="1"/>
          </p:cNvSpPr>
          <p:nvPr>
            <p:ph type="ftr" sz="quarter" idx="11"/>
          </p:nvPr>
        </p:nvSpPr>
        <p:spPr/>
        <p:txBody>
          <a:bodyPr/>
          <a:p>
            <a:endParaRPr lang="en-US"/>
          </a:p>
        </p:txBody>
      </p:sp>
      <p:sp>
        <p:nvSpPr>
          <p:cNvPr id="9" name="Slide Number Placeholder 8"/>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p>
            <a:fld id="{63A1C593-65D0-4073-BCC9-577B9352EA97}" type="datetimeFigureOut">
              <a:rPr lang="en-US" smtClean="0"/>
            </a:fld>
            <a:endParaRPr lang="en-US"/>
          </a:p>
        </p:txBody>
      </p:sp>
      <p:sp>
        <p:nvSpPr>
          <p:cNvPr id="4" name="Footer Placeholder 3"/>
          <p:cNvSpPr>
            <a:spLocks noGrp="1"/>
          </p:cNvSpPr>
          <p:nvPr>
            <p:ph type="ftr" sz="quarter" idx="11"/>
          </p:nvPr>
        </p:nvSpPr>
        <p:spPr/>
        <p:txBody>
          <a:bodyPr/>
          <a:p>
            <a:endParaRPr lang="en-US"/>
          </a:p>
        </p:txBody>
      </p:sp>
      <p:sp>
        <p:nvSpPr>
          <p:cNvPr id="5" name="Slide Number Placeholder 4"/>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p>
            <a:fld id="{63A1C593-65D0-4073-BCC9-577B9352EA97}" type="datetimeFigureOut">
              <a:rPr lang="en-US" smtClean="0"/>
            </a:fld>
            <a:endParaRPr lang="en-US"/>
          </a:p>
        </p:txBody>
      </p:sp>
      <p:sp>
        <p:nvSpPr>
          <p:cNvPr id="3" name="Footer Placeholder 2"/>
          <p:cNvSpPr>
            <a:spLocks noGrp="1"/>
          </p:cNvSpPr>
          <p:nvPr>
            <p:ph type="ftr" sz="quarter" idx="11"/>
          </p:nvPr>
        </p:nvSpPr>
        <p:spPr/>
        <p:txBody>
          <a:bodyPr/>
          <a:p>
            <a:endParaRPr lang="en-US"/>
          </a:p>
        </p:txBody>
      </p:sp>
      <p:sp>
        <p:nvSpPr>
          <p:cNvPr id="4" name="Slide Number Placeholder 3"/>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7" y="457200"/>
            <a:ext cx="393276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717"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840317"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p>
            <a:endParaRPr lang="en-US"/>
          </a:p>
        </p:txBody>
      </p:sp>
      <p:sp>
        <p:nvSpPr>
          <p:cNvPr id="7" name="Slide Number Placeholder 6"/>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7" y="457200"/>
            <a:ext cx="393276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717" y="987425"/>
            <a:ext cx="6172200" cy="4873625"/>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1" fontAlgn="base" latinLnBrk="0" hangingPunct="1">
              <a:lnSpc>
                <a:spcPct val="100000"/>
              </a:lnSpc>
              <a:spcBef>
                <a:spcPct val="20000"/>
              </a:spcBef>
              <a:spcAft>
                <a:spcPct val="0"/>
              </a:spcAft>
              <a:buClrTx/>
              <a:buSzTx/>
              <a:buFontTx/>
              <a:buNone/>
              <a:defRPr/>
            </a:pPr>
            <a:endParaRPr kumimoji="0" lang="en-US" sz="3200" b="0" i="0" u="none" strike="noStrike" kern="1200" cap="none" spc="0" normalizeH="0" baseline="0" noProof="0" smtClean="0">
              <a:ln>
                <a:noFill/>
              </a:ln>
              <a:solidFill>
                <a:schemeClr val="tx1"/>
              </a:solidFill>
              <a:effectLst/>
              <a:uLnTx/>
              <a:uFillTx/>
              <a:latin typeface="+mn-lt"/>
              <a:ea typeface="+mn-ea"/>
              <a:cs typeface="+mn-cs"/>
            </a:endParaRPr>
          </a:p>
        </p:txBody>
      </p:sp>
      <p:sp>
        <p:nvSpPr>
          <p:cNvPr id="4" name="Text Placeholder 3"/>
          <p:cNvSpPr>
            <a:spLocks noGrp="1"/>
          </p:cNvSpPr>
          <p:nvPr>
            <p:ph type="body" sz="half" idx="2"/>
          </p:nvPr>
        </p:nvSpPr>
        <p:spPr>
          <a:xfrm>
            <a:off x="840317"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p>
            <a:endParaRPr lang="en-US"/>
          </a:p>
        </p:txBody>
      </p:sp>
      <p:sp>
        <p:nvSpPr>
          <p:cNvPr id="7" name="Slide Number Placeholder 6"/>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hf hdr="0" ftr="0" dt="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2.jpe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pic>
        <p:nvPicPr>
          <p:cNvPr id="1026" name="Picture 8"/>
          <p:cNvPicPr>
            <a:picLocks noChangeAspect="1"/>
          </p:cNvPicPr>
          <p:nvPr/>
        </p:nvPicPr>
        <p:blipFill>
          <a:blip r:embed="rId12"/>
          <a:stretch>
            <a:fillRect/>
          </a:stretch>
        </p:blipFill>
        <p:spPr>
          <a:xfrm>
            <a:off x="0" y="0"/>
            <a:ext cx="12192000" cy="6858000"/>
          </a:xfrm>
          <a:prstGeom prst="rect">
            <a:avLst/>
          </a:prstGeom>
          <a:noFill/>
          <a:ln w="9525">
            <a:noFill/>
          </a:ln>
        </p:spPr>
      </p:pic>
      <p:sp>
        <p:nvSpPr>
          <p:cNvPr id="1027" name="Rectangle 3"/>
          <p:cNvSpPr>
            <a:spLocks noGrp="1"/>
          </p:cNvSpPr>
          <p:nvPr>
            <p:ph type="title"/>
          </p:nvPr>
        </p:nvSpPr>
        <p:spPr>
          <a:xfrm>
            <a:off x="609600" y="190500"/>
            <a:ext cx="10972800" cy="582613"/>
          </a:xfrm>
          <a:prstGeom prst="rect">
            <a:avLst/>
          </a:prstGeom>
          <a:noFill/>
          <a:ln w="9525">
            <a:noFill/>
          </a:ln>
        </p:spPr>
        <p:txBody>
          <a:bodyPr anchor="ctr" anchorCtr="0"/>
          <a:p>
            <a:pPr lvl="0"/>
            <a:r>
              <a:rPr lang="en-US" altLang="zh-CN" dirty="0"/>
              <a:t>Click to edit Master title style</a:t>
            </a:r>
            <a:endParaRPr lang="en-US" altLang="zh-CN" dirty="0"/>
          </a:p>
        </p:txBody>
      </p:sp>
      <p:sp>
        <p:nvSpPr>
          <p:cNvPr id="1028" name="Rectangle 4"/>
          <p:cNvSpPr>
            <a:spLocks noGrp="1"/>
          </p:cNvSpPr>
          <p:nvPr>
            <p:ph type="body" idx="1"/>
          </p:nvPr>
        </p:nvSpPr>
        <p:spPr>
          <a:xfrm>
            <a:off x="609600" y="1174750"/>
            <a:ext cx="10972800" cy="4953000"/>
          </a:xfrm>
          <a:prstGeom prst="rect">
            <a:avLst/>
          </a:prstGeom>
          <a:noFill/>
          <a:ln w="9525">
            <a:noFill/>
          </a:ln>
        </p:spPr>
        <p:txBody>
          <a:bodyPr/>
          <a:p>
            <a:pPr lvl="0"/>
            <a:r>
              <a:rPr lang="en-US" altLang="zh-CN" dirty="0"/>
              <a:t>Click to edit Master text styles</a:t>
            </a:r>
            <a:endParaRPr lang="en-US" altLang="zh-CN" dirty="0"/>
          </a:p>
          <a:p>
            <a:pPr lvl="1"/>
            <a:r>
              <a:rPr lang="en-US" altLang="zh-CN" dirty="0"/>
              <a:t>Second level</a:t>
            </a:r>
            <a:endParaRPr lang="en-US" altLang="zh-CN" dirty="0"/>
          </a:p>
          <a:p>
            <a:pPr lvl="2"/>
            <a:r>
              <a:rPr lang="en-US" altLang="zh-CN" dirty="0"/>
              <a:t>Third level</a:t>
            </a:r>
            <a:endParaRPr lang="en-US" altLang="zh-CN" dirty="0"/>
          </a:p>
          <a:p>
            <a:pPr lvl="3"/>
            <a:r>
              <a:rPr lang="en-US" altLang="zh-CN" dirty="0"/>
              <a:t>Fourth level</a:t>
            </a:r>
            <a:endParaRPr lang="en-US" altLang="zh-CN" dirty="0"/>
          </a:p>
          <a:p>
            <a:pPr lvl="4"/>
            <a:r>
              <a:rPr lang="en-US" altLang="zh-CN" dirty="0"/>
              <a:t>Fifth level</a:t>
            </a:r>
            <a:endParaRPr lang="en-US" altLang="zh-CN" dirty="0"/>
          </a:p>
        </p:txBody>
      </p:sp>
      <p:sp>
        <p:nvSpPr>
          <p:cNvPr id="1029" name="Rectangle 5"/>
          <p:cNvSpPr>
            <a:spLocks noGrp="1" noChangeArrowheads="1"/>
          </p:cNvSpPr>
          <p:nvPr>
            <p:ph type="dt" sz="half" idx="2"/>
          </p:nvPr>
        </p:nvSpPr>
        <p:spPr bwMode="auto">
          <a:xfrm>
            <a:off x="609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sz="1400"/>
            </a:lvl1pPr>
          </a:lstStyle>
          <a:p>
            <a:fld id="{63A1C593-65D0-4073-BCC9-577B9352EA97}" type="datetimeFigureOut">
              <a:rPr lang="en-US" smtClean="0"/>
            </a:fld>
            <a:endParaRPr lang="en-US"/>
          </a:p>
        </p:txBody>
      </p:sp>
      <p:sp>
        <p:nvSpPr>
          <p:cNvPr id="1030" name="Rectangle 6"/>
          <p:cNvSpPr>
            <a:spLocks noGrp="1" noChangeArrowheads="1"/>
          </p:cNvSpPr>
          <p:nvPr>
            <p:ph type="ftr" sz="quarter" idx="3"/>
          </p:nvPr>
        </p:nvSpPr>
        <p:spPr bwMode="auto">
          <a:xfrm>
            <a:off x="4165600" y="6245225"/>
            <a:ext cx="3860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ctr">
              <a:defRPr sz="1400"/>
            </a:lvl1pPr>
          </a:lstStyle>
          <a:p>
            <a:endParaRPr lang="en-US"/>
          </a:p>
        </p:txBody>
      </p:sp>
      <p:sp>
        <p:nvSpPr>
          <p:cNvPr id="1031" name="Rectangle 7"/>
          <p:cNvSpPr>
            <a:spLocks noGrp="1" noChangeArrowheads="1"/>
          </p:cNvSpPr>
          <p:nvPr>
            <p:ph type="sldNum" sz="quarter" idx="4"/>
          </p:nvPr>
        </p:nvSpPr>
        <p:spPr bwMode="auto">
          <a:xfrm>
            <a:off x="8737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a:defRPr sz="1400"/>
            </a:lvl1pPr>
          </a:lstStyle>
          <a:p>
            <a:fld id="{9B618960-8005-486C-9A75-10CB2AAC16F9}"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r" rtl="0" fontAlgn="base">
        <a:spcBef>
          <a:spcPct val="0"/>
        </a:spcBef>
        <a:spcAft>
          <a:spcPct val="0"/>
        </a:spcAft>
        <a:defRPr sz="3600" kern="1200">
          <a:solidFill>
            <a:schemeClr val="bg1"/>
          </a:solidFill>
          <a:latin typeface="+mj-lt"/>
          <a:ea typeface="+mj-ea"/>
          <a:cs typeface="+mj-cs"/>
        </a:defRPr>
      </a:lvl1pPr>
      <a:lvl2pPr algn="r" rtl="0" fontAlgn="base">
        <a:spcBef>
          <a:spcPct val="0"/>
        </a:spcBef>
        <a:spcAft>
          <a:spcPct val="0"/>
        </a:spcAft>
        <a:defRPr sz="3600">
          <a:solidFill>
            <a:schemeClr val="bg1"/>
          </a:solidFill>
          <a:latin typeface="Arial" panose="020B0604020202020204" pitchFamily="34" charset="0"/>
          <a:ea typeface="SimSun" panose="02010600030101010101" pitchFamily="2" charset="-122"/>
        </a:defRPr>
      </a:lvl2pPr>
      <a:lvl3pPr algn="r" rtl="0" fontAlgn="base">
        <a:spcBef>
          <a:spcPct val="0"/>
        </a:spcBef>
        <a:spcAft>
          <a:spcPct val="0"/>
        </a:spcAft>
        <a:defRPr sz="3600">
          <a:solidFill>
            <a:schemeClr val="bg1"/>
          </a:solidFill>
          <a:latin typeface="Arial" panose="020B0604020202020204" pitchFamily="34" charset="0"/>
          <a:ea typeface="SimSun" panose="02010600030101010101" pitchFamily="2" charset="-122"/>
        </a:defRPr>
      </a:lvl3pPr>
      <a:lvl4pPr algn="r" rtl="0" fontAlgn="base">
        <a:spcBef>
          <a:spcPct val="0"/>
        </a:spcBef>
        <a:spcAft>
          <a:spcPct val="0"/>
        </a:spcAft>
        <a:defRPr sz="3600">
          <a:solidFill>
            <a:schemeClr val="bg1"/>
          </a:solidFill>
          <a:latin typeface="Arial" panose="020B0604020202020204" pitchFamily="34" charset="0"/>
          <a:ea typeface="SimSun" panose="02010600030101010101" pitchFamily="2" charset="-122"/>
        </a:defRPr>
      </a:lvl4pPr>
      <a:lvl5pPr algn="r" rtl="0" fontAlgn="base">
        <a:spcBef>
          <a:spcPct val="0"/>
        </a:spcBef>
        <a:spcAft>
          <a:spcPct val="0"/>
        </a:spcAft>
        <a:defRPr sz="3600">
          <a:solidFill>
            <a:schemeClr val="bg1"/>
          </a:solidFill>
          <a:latin typeface="Arial" panose="020B0604020202020204" pitchFamily="34" charset="0"/>
          <a:ea typeface="SimSun" panose="02010600030101010101" pitchFamily="2" charset="-122"/>
        </a:defRPr>
      </a:lvl5pPr>
      <a:lvl6pPr marL="457200" algn="r" rtl="0" fontAlgn="base">
        <a:spcBef>
          <a:spcPct val="0"/>
        </a:spcBef>
        <a:spcAft>
          <a:spcPct val="0"/>
        </a:spcAft>
        <a:defRPr sz="3600">
          <a:solidFill>
            <a:schemeClr val="bg1"/>
          </a:solidFill>
          <a:latin typeface="Arial" panose="020B0604020202020204" pitchFamily="34" charset="0"/>
          <a:ea typeface="SimSun" panose="02010600030101010101" pitchFamily="2" charset="-122"/>
        </a:defRPr>
      </a:lvl6pPr>
      <a:lvl7pPr marL="914400" algn="r" rtl="0" fontAlgn="base">
        <a:spcBef>
          <a:spcPct val="0"/>
        </a:spcBef>
        <a:spcAft>
          <a:spcPct val="0"/>
        </a:spcAft>
        <a:defRPr sz="3600">
          <a:solidFill>
            <a:schemeClr val="bg1"/>
          </a:solidFill>
          <a:latin typeface="Arial" panose="020B0604020202020204" pitchFamily="34" charset="0"/>
          <a:ea typeface="SimSun" panose="02010600030101010101" pitchFamily="2" charset="-122"/>
        </a:defRPr>
      </a:lvl7pPr>
      <a:lvl8pPr marL="1371600" algn="r" rtl="0" fontAlgn="base">
        <a:spcBef>
          <a:spcPct val="0"/>
        </a:spcBef>
        <a:spcAft>
          <a:spcPct val="0"/>
        </a:spcAft>
        <a:defRPr sz="3600">
          <a:solidFill>
            <a:schemeClr val="bg1"/>
          </a:solidFill>
          <a:latin typeface="Arial" panose="020B0604020202020204" pitchFamily="34" charset="0"/>
          <a:ea typeface="SimSun" panose="02010600030101010101" pitchFamily="2" charset="-122"/>
        </a:defRPr>
      </a:lvl8pPr>
      <a:lvl9pPr marL="1828800" algn="r" rtl="0" fontAlgn="base">
        <a:spcBef>
          <a:spcPct val="0"/>
        </a:spcBef>
        <a:spcAft>
          <a:spcPct val="0"/>
        </a:spcAft>
        <a:defRPr sz="3600">
          <a:solidFill>
            <a:schemeClr val="bg1"/>
          </a:solidFill>
          <a:latin typeface="Arial" panose="020B0604020202020204" pitchFamily="34" charset="0"/>
          <a:ea typeface="SimSun" panose="02010600030101010101" pitchFamily="2" charset="-122"/>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6.jpe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jpe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jpe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1.png"/><Relationship Id="rId2" Type="http://schemas.microsoft.com/office/2007/relationships/media" Target="file:///C:\Users\Shimul\Videos\final%20video.mp4" TargetMode="External"/><Relationship Id="rId1" Type="http://schemas.openxmlformats.org/officeDocument/2006/relationships/video" Target="file:///C:\Users\Shimul\Videos\final%20video.mp4"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5.jpeg"/><Relationship Id="rId1"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25550" y="639445"/>
            <a:ext cx="9741535" cy="1281430"/>
          </a:xfrm>
        </p:spPr>
        <p:txBody>
          <a:bodyPr>
            <a:noAutofit/>
          </a:bodyPr>
          <a:lstStyle/>
          <a:p>
            <a:pPr algn="ctr"/>
            <a:r>
              <a:rPr lang="en-US" sz="4000" dirty="0">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rPr>
              <a:t>Design and Development of an IoT-Enabled Health Condition Monitoring Kit</a:t>
            </a:r>
            <a:endParaRPr lang="en-US" sz="4000" dirty="0">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endParaRPr>
          </a:p>
        </p:txBody>
      </p:sp>
      <p:sp>
        <p:nvSpPr>
          <p:cNvPr id="6" name="TextBox 5"/>
          <p:cNvSpPr txBox="1"/>
          <p:nvPr/>
        </p:nvSpPr>
        <p:spPr>
          <a:xfrm>
            <a:off x="269991" y="4256776"/>
            <a:ext cx="6268811" cy="1630045"/>
          </a:xfrm>
          <a:prstGeom prst="rect">
            <a:avLst/>
          </a:prstGeom>
          <a:noFill/>
        </p:spPr>
        <p:txBody>
          <a:bodyPr wrap="square" rtlCol="0">
            <a:spAutoFit/>
          </a:bodyPr>
          <a:p>
            <a:r>
              <a:rPr lang="en-US" sz="2000" b="1" dirty="0">
                <a:latin typeface="Times New Roman" panose="02020603050405020304" charset="0"/>
                <a:cs typeface="Times New Roman" panose="02020603050405020304" charset="0"/>
              </a:rPr>
              <a:t>Supervised By:</a:t>
            </a:r>
            <a:endParaRPr lang="en-US" sz="2000" dirty="0">
              <a:latin typeface="Times New Roman" panose="02020603050405020304" charset="0"/>
              <a:cs typeface="Times New Roman" panose="02020603050405020304" charset="0"/>
            </a:endParaRPr>
          </a:p>
          <a:p>
            <a:pPr algn="just"/>
            <a:r>
              <a:rPr lang="en-US" sz="2000" dirty="0">
                <a:latin typeface="Times New Roman" panose="02020603050405020304" charset="0"/>
                <a:cs typeface="Times New Roman" panose="02020603050405020304" charset="0"/>
              </a:rPr>
              <a:t>Prof. Dr. Md. </a:t>
            </a:r>
            <a:r>
              <a:rPr lang="en-US" sz="2000" dirty="0" err="1">
                <a:latin typeface="Times New Roman" panose="02020603050405020304" charset="0"/>
                <a:cs typeface="Times New Roman" panose="02020603050405020304" charset="0"/>
              </a:rPr>
              <a:t>Aminul</a:t>
            </a:r>
            <a:r>
              <a:rPr lang="en-US" sz="2000" dirty="0">
                <a:latin typeface="Times New Roman" panose="02020603050405020304" charset="0"/>
                <a:cs typeface="Times New Roman" panose="02020603050405020304" charset="0"/>
              </a:rPr>
              <a:t> Haque </a:t>
            </a:r>
            <a:r>
              <a:rPr lang="en-US" sz="2000" dirty="0" err="1">
                <a:latin typeface="Times New Roman" panose="02020603050405020304" charset="0"/>
                <a:cs typeface="Times New Roman" panose="02020603050405020304" charset="0"/>
              </a:rPr>
              <a:t>Akhand</a:t>
            </a:r>
            <a:endParaRPr lang="en-US" sz="2000" dirty="0" err="1">
              <a:latin typeface="Times New Roman" panose="02020603050405020304" charset="0"/>
              <a:cs typeface="Times New Roman" panose="02020603050405020304" charset="0"/>
            </a:endParaRPr>
          </a:p>
          <a:p>
            <a:pPr algn="just"/>
            <a:r>
              <a:rPr lang="en-US" sz="2000" dirty="0" err="1">
                <a:latin typeface="Times New Roman" panose="02020603050405020304" charset="0"/>
                <a:cs typeface="Times New Roman" panose="02020603050405020304" charset="0"/>
              </a:rPr>
              <a:t>Prof. Dr. Md. Sheikh Sadi</a:t>
            </a:r>
            <a:endParaRPr lang="en-US" sz="2000" dirty="0">
              <a:latin typeface="Times New Roman" panose="02020603050405020304" charset="0"/>
              <a:cs typeface="Times New Roman" panose="02020603050405020304" charset="0"/>
            </a:endParaRPr>
          </a:p>
          <a:p>
            <a:pPr algn="just"/>
            <a:endParaRPr lang="en-US" sz="2000" dirty="0">
              <a:latin typeface="Times New Roman" panose="02020603050405020304" charset="0"/>
              <a:cs typeface="Times New Roman" panose="02020603050405020304" charset="0"/>
            </a:endParaRPr>
          </a:p>
          <a:p>
            <a:endParaRPr lang="en-US" sz="2000" dirty="0"/>
          </a:p>
        </p:txBody>
      </p:sp>
      <p:pic>
        <p:nvPicPr>
          <p:cNvPr id="4" name="Picture 3"/>
          <p:cNvPicPr>
            <a:picLocks noChangeAspect="1"/>
          </p:cNvPicPr>
          <p:nvPr/>
        </p:nvPicPr>
        <p:blipFill>
          <a:blip r:embed="rId1"/>
          <a:stretch>
            <a:fillRect/>
          </a:stretch>
        </p:blipFill>
        <p:spPr>
          <a:xfrm>
            <a:off x="4474537" y="1920670"/>
            <a:ext cx="2063955" cy="2342342"/>
          </a:xfrm>
          <a:prstGeom prst="rect">
            <a:avLst/>
          </a:prstGeom>
        </p:spPr>
      </p:pic>
      <p:sp>
        <p:nvSpPr>
          <p:cNvPr id="7" name="Rectangle 6"/>
          <p:cNvSpPr/>
          <p:nvPr/>
        </p:nvSpPr>
        <p:spPr>
          <a:xfrm>
            <a:off x="534786" y="4056009"/>
            <a:ext cx="6003769" cy="983615"/>
          </a:xfrm>
          <a:prstGeom prst="rect">
            <a:avLst/>
          </a:prstGeom>
        </p:spPr>
        <p:txBody>
          <a:bodyPr wrap="square">
            <a:spAutoFit/>
          </a:bodyPr>
          <a:p>
            <a:pPr algn="just">
              <a:lnSpc>
                <a:spcPct val="107000"/>
              </a:lnSpc>
              <a:spcAft>
                <a:spcPts val="800"/>
              </a:spcAft>
            </a:pPr>
            <a:endParaRPr lang="en-US" sz="2400" b="1" dirty="0">
              <a:latin typeface="Times New Roman" panose="02020603050405020304" charset="0"/>
              <a:ea typeface="Calibri" panose="020F0502020204030204" charset="0"/>
              <a:cs typeface="Times New Roman" panose="02020603050405020304" charset="0"/>
            </a:endParaRPr>
          </a:p>
          <a:p>
            <a:pPr algn="just">
              <a:lnSpc>
                <a:spcPct val="107000"/>
              </a:lnSpc>
              <a:spcAft>
                <a:spcPts val="800"/>
              </a:spcAft>
            </a:pPr>
            <a:endParaRPr lang="en-US" sz="2400" dirty="0">
              <a:latin typeface="Calibri" panose="020F0502020204030204" charset="0"/>
              <a:ea typeface="Calibri" panose="020F0502020204030204" charset="0"/>
              <a:cs typeface="Times New Roman" panose="02020603050405020304" charset="0"/>
            </a:endParaRPr>
          </a:p>
        </p:txBody>
      </p:sp>
      <p:sp>
        <p:nvSpPr>
          <p:cNvPr id="8" name="Rectangle 7"/>
          <p:cNvSpPr/>
          <p:nvPr/>
        </p:nvSpPr>
        <p:spPr>
          <a:xfrm>
            <a:off x="6538595" y="4171315"/>
            <a:ext cx="5653405" cy="2266950"/>
          </a:xfrm>
          <a:prstGeom prst="rect">
            <a:avLst/>
          </a:prstGeom>
        </p:spPr>
        <p:txBody>
          <a:bodyPr wrap="square">
            <a:spAutoFit/>
          </a:bodyPr>
          <a:p>
            <a:pPr algn="just"/>
            <a:r>
              <a:rPr lang="en-US" sz="2000" b="1" dirty="0">
                <a:latin typeface="Times New Roman" panose="02020603050405020304" charset="0"/>
                <a:ea typeface="Calibri" panose="020F0502020204030204" charset="0"/>
                <a:cs typeface="Times New Roman" panose="02020603050405020304" charset="0"/>
                <a:sym typeface="+mn-ea"/>
              </a:rPr>
              <a:t>Presented By:</a:t>
            </a:r>
            <a:endParaRPr lang="en-US" sz="2000" dirty="0">
              <a:latin typeface="Times New Roman" panose="02020603050405020304" charset="0"/>
              <a:cs typeface="Times New Roman" panose="02020603050405020304" charset="0"/>
              <a:sym typeface="+mn-ea"/>
            </a:endParaRPr>
          </a:p>
          <a:p>
            <a:pPr algn="just"/>
            <a:r>
              <a:rPr lang="en-US" sz="2000" dirty="0">
                <a:latin typeface="Times New Roman" panose="02020603050405020304" charset="0"/>
                <a:cs typeface="Times New Roman" panose="02020603050405020304" charset="0"/>
                <a:sym typeface="+mn-ea"/>
              </a:rPr>
              <a:t>Name: Arpita Das</a:t>
            </a:r>
            <a:endParaRPr lang="en-US" sz="2000" dirty="0">
              <a:latin typeface="Times New Roman" panose="02020603050405020304" charset="0"/>
              <a:cs typeface="Times New Roman" panose="02020603050405020304" charset="0"/>
            </a:endParaRPr>
          </a:p>
          <a:p>
            <a:pPr algn="just"/>
            <a:r>
              <a:rPr lang="en-US" sz="2000" dirty="0">
                <a:latin typeface="Times New Roman" panose="02020603050405020304" charset="0"/>
                <a:cs typeface="Times New Roman" panose="02020603050405020304" charset="0"/>
                <a:sym typeface="+mn-ea"/>
              </a:rPr>
              <a:t>Roll: 1607067 </a:t>
            </a:r>
            <a:endParaRPr lang="en-US" sz="2000" dirty="0">
              <a:latin typeface="Times New Roman" panose="02020603050405020304" charset="0"/>
              <a:cs typeface="Times New Roman" panose="02020603050405020304" charset="0"/>
            </a:endParaRPr>
          </a:p>
          <a:p>
            <a:pPr algn="just"/>
            <a:r>
              <a:rPr lang="en-US" sz="2000" dirty="0">
                <a:latin typeface="Times New Roman" panose="02020603050405020304" charset="0"/>
                <a:cs typeface="Times New Roman" panose="02020603050405020304" charset="0"/>
              </a:rPr>
              <a:t>Name: Shimul Dey Katha</a:t>
            </a:r>
            <a:endParaRPr lang="en-US" sz="2000" dirty="0">
              <a:latin typeface="Times New Roman" panose="02020603050405020304" charset="0"/>
              <a:cs typeface="Times New Roman" panose="02020603050405020304" charset="0"/>
            </a:endParaRPr>
          </a:p>
          <a:p>
            <a:pPr algn="just"/>
            <a:r>
              <a:rPr lang="en-US" sz="2000" dirty="0">
                <a:latin typeface="Times New Roman" panose="02020603050405020304" charset="0"/>
                <a:cs typeface="Times New Roman" panose="02020603050405020304" charset="0"/>
              </a:rPr>
              <a:t>Roll: 1607086 </a:t>
            </a:r>
            <a:endParaRPr lang="en-US" sz="2000" dirty="0">
              <a:latin typeface="Times New Roman" panose="02020603050405020304" charset="0"/>
              <a:cs typeface="Times New Roman" panose="02020603050405020304" charset="0"/>
            </a:endParaRPr>
          </a:p>
          <a:p>
            <a:pPr algn="just"/>
            <a:endParaRPr lang="en-US" sz="2000" dirty="0">
              <a:latin typeface="Times New Roman" panose="02020603050405020304" charset="0"/>
              <a:cs typeface="Times New Roman" panose="02020603050405020304" charset="0"/>
            </a:endParaRPr>
          </a:p>
          <a:p>
            <a:pPr algn="just">
              <a:lnSpc>
                <a:spcPct val="107000"/>
              </a:lnSpc>
              <a:spcAft>
                <a:spcPts val="800"/>
              </a:spcAft>
            </a:pPr>
            <a:endParaRPr lang="en-US" sz="2000" dirty="0">
              <a:latin typeface="Calibri" panose="020F0502020204030204" charset="0"/>
              <a:ea typeface="Calibri" panose="020F0502020204030204" charset="0"/>
              <a:cs typeface="Times New Roman" panose="02020603050405020304" charset="0"/>
            </a:endParaRPr>
          </a:p>
        </p:txBody>
      </p:sp>
      <p:sp>
        <p:nvSpPr>
          <p:cNvPr id="3" name="Text Box 2"/>
          <p:cNvSpPr txBox="1"/>
          <p:nvPr/>
        </p:nvSpPr>
        <p:spPr>
          <a:xfrm>
            <a:off x="3458210" y="16510"/>
            <a:ext cx="5022215" cy="583565"/>
          </a:xfrm>
          <a:prstGeom prst="rect">
            <a:avLst/>
          </a:prstGeom>
          <a:noFill/>
        </p:spPr>
        <p:txBody>
          <a:bodyPr wrap="square" rtlCol="0">
            <a:spAutoFit/>
          </a:bodyPr>
          <a:p>
            <a:pPr algn="ctr"/>
            <a:r>
              <a:rPr lang="en-US" sz="3200" b="1" dirty="0">
                <a:solidFill>
                  <a:srgbClr val="0070C0"/>
                </a:solidFill>
                <a:latin typeface="Times New Roman" panose="02020603050405020304" charset="0"/>
                <a:cs typeface="Times New Roman" panose="02020603050405020304" charset="0"/>
                <a:sym typeface="+mn-ea"/>
              </a:rPr>
              <a:t>Thesis Defense</a:t>
            </a:r>
            <a:endParaRPr lang="en-US" sz="3200"/>
          </a:p>
        </p:txBody>
      </p:sp>
      <p:sp>
        <p:nvSpPr>
          <p:cNvPr id="5" name="Text Box 4"/>
          <p:cNvSpPr txBox="1"/>
          <p:nvPr/>
        </p:nvSpPr>
        <p:spPr>
          <a:xfrm>
            <a:off x="1434465" y="5992495"/>
            <a:ext cx="8581390" cy="645160"/>
          </a:xfrm>
          <a:prstGeom prst="rect">
            <a:avLst/>
          </a:prstGeom>
          <a:noFill/>
        </p:spPr>
        <p:txBody>
          <a:bodyPr wrap="square" rtlCol="0">
            <a:spAutoFit/>
          </a:bodyPr>
          <a:p>
            <a:pPr algn="ctr"/>
            <a:r>
              <a:rPr lang="en-US" b="1" dirty="0">
                <a:solidFill>
                  <a:schemeClr val="tx1"/>
                </a:solidFill>
                <a:latin typeface="Times New Roman" panose="02020603050405020304" charset="0"/>
                <a:cs typeface="Times New Roman" panose="02020603050405020304" charset="0"/>
                <a:sym typeface="+mn-ea"/>
              </a:rPr>
              <a:t>Department of Computer Science and Engineering</a:t>
            </a:r>
            <a:endParaRPr lang="en-US" b="1" dirty="0">
              <a:solidFill>
                <a:schemeClr val="tx1"/>
              </a:solidFill>
              <a:latin typeface="Times New Roman" panose="02020603050405020304" charset="0"/>
              <a:cs typeface="Times New Roman" panose="02020603050405020304" charset="0"/>
            </a:endParaRPr>
          </a:p>
          <a:p>
            <a:pPr algn="ctr">
              <a:spcBef>
                <a:spcPts val="0"/>
              </a:spcBef>
            </a:pPr>
            <a:r>
              <a:rPr lang="en-US" dirty="0">
                <a:solidFill>
                  <a:schemeClr val="tx1"/>
                </a:solidFill>
                <a:latin typeface="Times New Roman" panose="02020603050405020304" charset="0"/>
                <a:cs typeface="Times New Roman" panose="02020603050405020304" charset="0"/>
                <a:sym typeface="+mn-ea"/>
              </a:rPr>
              <a:t>Khulna University of Engineering and Technology, Khulna-9203, Bangladesh</a:t>
            </a:r>
            <a:endParaRPr lang="en-US" dirty="0">
              <a:solidFill>
                <a:schemeClr val="tx1"/>
              </a:solidFill>
              <a:latin typeface="Times New Roman" panose="02020603050405020304" charset="0"/>
              <a:cs typeface="Times New Roman" panose="02020603050405020304" charset="0"/>
              <a:sym typeface="+mn-ea"/>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609600" y="190500"/>
            <a:ext cx="10972800" cy="582613"/>
          </a:xfrm>
        </p:spPr>
        <p:txBody>
          <a:bodyPr>
            <a:noAutofit/>
          </a:bodyPr>
          <a:p>
            <a:pPr algn="ctr"/>
            <a:r>
              <a:rPr lang="en-US" sz="4000">
                <a:solidFill>
                  <a:schemeClr val="tx1"/>
                </a:solidFill>
                <a:effectLst/>
                <a:latin typeface="Times New Roman" panose="02020603050405020304" charset="0"/>
                <a:cs typeface="Times New Roman" panose="02020603050405020304" charset="0"/>
                <a:sym typeface="+mn-ea"/>
              </a:rPr>
              <a:t>Hardware Implementation</a:t>
            </a:r>
            <a:endParaRPr lang="en-US" sz="4000">
              <a:solidFill>
                <a:schemeClr val="tx1"/>
              </a:solidFill>
              <a:effectLst/>
              <a:latin typeface="Times New Roman" panose="02020603050405020304" charset="0"/>
              <a:cs typeface="Times New Roman" panose="02020603050405020304" charset="0"/>
              <a:sym typeface="+mn-ea"/>
            </a:endParaRPr>
          </a:p>
        </p:txBody>
      </p:sp>
      <p:sp>
        <p:nvSpPr>
          <p:cNvPr id="4" name="Slide Number Placeholder 3"/>
          <p:cNvSpPr>
            <a:spLocks noGrp="1"/>
          </p:cNvSpPr>
          <p:nvPr>
            <p:ph type="sldNum" sz="quarter" idx="12"/>
          </p:nvPr>
        </p:nvSpPr>
        <p:spPr/>
        <p:txBody>
          <a:bodyPr/>
          <a:p>
            <a:fld id="{9B618960-8005-486C-9A75-10CB2AAC16F9}" type="slidenum">
              <a:rPr lang="en-US" smtClean="0"/>
            </a:fld>
            <a:endParaRPr lang="en-US"/>
          </a:p>
        </p:txBody>
      </p:sp>
      <p:pic>
        <p:nvPicPr>
          <p:cNvPr id="5" name="Content Placeholder 4" descr="File 2-01"/>
          <p:cNvPicPr>
            <a:picLocks noChangeAspect="1"/>
          </p:cNvPicPr>
          <p:nvPr>
            <p:ph sz="half" idx="1"/>
          </p:nvPr>
        </p:nvPicPr>
        <p:blipFill>
          <a:blip r:embed="rId1"/>
          <a:stretch>
            <a:fillRect/>
          </a:stretch>
        </p:blipFill>
        <p:spPr>
          <a:xfrm>
            <a:off x="4897120" y="1155700"/>
            <a:ext cx="5654675" cy="5200015"/>
          </a:xfrm>
          <a:prstGeom prst="rect">
            <a:avLst/>
          </a:prstGeom>
        </p:spPr>
      </p:pic>
      <p:sp>
        <p:nvSpPr>
          <p:cNvPr id="100" name="Text Box 99"/>
          <p:cNvSpPr txBox="1"/>
          <p:nvPr/>
        </p:nvSpPr>
        <p:spPr>
          <a:xfrm>
            <a:off x="4897120" y="5687060"/>
            <a:ext cx="6336030" cy="398780"/>
          </a:xfrm>
          <a:prstGeom prst="rect">
            <a:avLst/>
          </a:prstGeom>
          <a:noFill/>
          <a:ln w="9525">
            <a:noFill/>
          </a:ln>
        </p:spPr>
        <p:txBody>
          <a:bodyPr wrap="square">
            <a:spAutoFit/>
          </a:bodyPr>
          <a:p>
            <a:pPr indent="0" algn="ctr"/>
            <a:r>
              <a:rPr lang="en-US" sz="2000" b="1">
                <a:latin typeface="Times New Roman" panose="02020603050405020304" charset="0"/>
                <a:cs typeface="Calibri" panose="020F0502020204030204" charset="0"/>
              </a:rPr>
              <a:t>Fig. 3: </a:t>
            </a:r>
            <a:r>
              <a:rPr lang="en-US" sz="2000" b="0">
                <a:latin typeface="Times New Roman" panose="02020603050405020304" charset="0"/>
                <a:cs typeface="Calibri" panose="020F0502020204030204" charset="0"/>
              </a:rPr>
              <a:t>The Schematic Circuit of the System.</a:t>
            </a:r>
            <a:endParaRPr lang="en-US" sz="2000"/>
          </a:p>
        </p:txBody>
      </p:sp>
      <p:sp>
        <p:nvSpPr>
          <p:cNvPr id="7" name="Rectangles 6"/>
          <p:cNvSpPr/>
          <p:nvPr/>
        </p:nvSpPr>
        <p:spPr>
          <a:xfrm>
            <a:off x="9709150" y="4305935"/>
            <a:ext cx="1524000" cy="900430"/>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solidFill>
                  <a:schemeClr val="tx1"/>
                </a:solidFill>
              </a:rPr>
              <a:t>Blood Pressure Module</a:t>
            </a:r>
            <a:endParaRPr lang="en-US">
              <a:solidFill>
                <a:schemeClr val="tx1"/>
              </a:solidFill>
            </a:endParaRPr>
          </a:p>
        </p:txBody>
      </p:sp>
      <p:graphicFrame>
        <p:nvGraphicFramePr>
          <p:cNvPr id="8" name="Table 7"/>
          <p:cNvGraphicFramePr/>
          <p:nvPr/>
        </p:nvGraphicFramePr>
        <p:xfrm>
          <a:off x="838200" y="1685290"/>
          <a:ext cx="3788410" cy="4486910"/>
        </p:xfrm>
        <a:graphic>
          <a:graphicData uri="http://schemas.openxmlformats.org/drawingml/2006/table">
            <a:tbl>
              <a:tblPr firstRow="1" bandRow="1">
                <a:tableStyleId>{5C22544A-7EE6-4342-B048-85BDC9FD1C3A}</a:tableStyleId>
              </a:tblPr>
              <a:tblGrid>
                <a:gridCol w="1894205"/>
                <a:gridCol w="1894205"/>
              </a:tblGrid>
              <a:tr h="607060">
                <a:tc>
                  <a:txBody>
                    <a:bodyPr/>
                    <a:p>
                      <a:pPr algn="ctr">
                        <a:buNone/>
                      </a:pPr>
                      <a:r>
                        <a:rPr lang="en-US">
                          <a:solidFill>
                            <a:schemeClr val="tx1"/>
                          </a:solidFill>
                        </a:rPr>
                        <a:t>Health Parameter</a:t>
                      </a:r>
                      <a:endParaRPr lang="en-US">
                        <a:solidFill>
                          <a:schemeClr val="tx1"/>
                        </a:solidFill>
                      </a:endParaRPr>
                    </a:p>
                  </a:txBody>
                  <a:tcPr>
                    <a:solidFill>
                      <a:schemeClr val="accent2"/>
                    </a:solidFill>
                  </a:tcPr>
                </a:tc>
                <a:tc>
                  <a:txBody>
                    <a:bodyPr/>
                    <a:p>
                      <a:pPr algn="ctr">
                        <a:buNone/>
                      </a:pPr>
                      <a:r>
                        <a:rPr lang="en-US">
                          <a:solidFill>
                            <a:schemeClr val="tx1"/>
                          </a:solidFill>
                        </a:rPr>
                        <a:t>Sensor</a:t>
                      </a:r>
                      <a:endParaRPr lang="en-US">
                        <a:solidFill>
                          <a:schemeClr val="tx1"/>
                        </a:solidFill>
                      </a:endParaRPr>
                    </a:p>
                  </a:txBody>
                  <a:tcPr>
                    <a:solidFill>
                      <a:schemeClr val="accent2"/>
                    </a:solidFill>
                  </a:tcPr>
                </a:tc>
              </a:tr>
              <a:tr h="600075">
                <a:tc>
                  <a:txBody>
                    <a:bodyPr/>
                    <a:p>
                      <a:pPr algn="ctr">
                        <a:buNone/>
                      </a:pPr>
                      <a:r>
                        <a:rPr lang="en-US"/>
                        <a:t>Body Temperature</a:t>
                      </a:r>
                      <a:endParaRPr lang="en-US"/>
                    </a:p>
                  </a:txBody>
                  <a:tcPr/>
                </a:tc>
                <a:tc>
                  <a:txBody>
                    <a:bodyPr/>
                    <a:p>
                      <a:pPr algn="ctr">
                        <a:buNone/>
                      </a:pPr>
                      <a:r>
                        <a:rPr lang="en-US"/>
                        <a:t>LM35 sensor</a:t>
                      </a:r>
                      <a:endParaRPr lang="en-US"/>
                    </a:p>
                  </a:txBody>
                  <a:tcPr/>
                </a:tc>
              </a:tr>
              <a:tr h="445135">
                <a:tc>
                  <a:txBody>
                    <a:bodyPr/>
                    <a:p>
                      <a:pPr algn="ctr">
                        <a:buNone/>
                      </a:pPr>
                      <a:r>
                        <a:rPr lang="en-US"/>
                        <a:t>Heartbeat</a:t>
                      </a:r>
                      <a:endParaRPr lang="en-US"/>
                    </a:p>
                  </a:txBody>
                  <a:tcPr/>
                </a:tc>
                <a:tc>
                  <a:txBody>
                    <a:bodyPr/>
                    <a:p>
                      <a:pPr algn="ctr">
                        <a:buNone/>
                      </a:pPr>
                      <a:r>
                        <a:rPr lang="en-US"/>
                        <a:t>Pulse sensor</a:t>
                      </a:r>
                      <a:endParaRPr lang="en-US"/>
                    </a:p>
                  </a:txBody>
                  <a:tcPr/>
                </a:tc>
              </a:tr>
              <a:tr h="914400">
                <a:tc>
                  <a:txBody>
                    <a:bodyPr/>
                    <a:p>
                      <a:pPr algn="ctr">
                        <a:buNone/>
                      </a:pPr>
                      <a:r>
                        <a:rPr lang="en-US"/>
                        <a:t>Body motion</a:t>
                      </a:r>
                      <a:endParaRPr lang="en-US"/>
                    </a:p>
                  </a:txBody>
                  <a:tcPr/>
                </a:tc>
                <a:tc>
                  <a:txBody>
                    <a:bodyPr/>
                    <a:p>
                      <a:pPr algn="ctr">
                        <a:buNone/>
                      </a:pPr>
                      <a:r>
                        <a:rPr lang="en-US" sz="1800">
                          <a:latin typeface="Times New Roman" panose="02020603050405020304" charset="0"/>
                          <a:cs typeface="Calibri" panose="020F0502020204030204" charset="0"/>
                          <a:sym typeface="+mn-ea"/>
                        </a:rPr>
                        <a:t>adxl345 accelerometer sensor</a:t>
                      </a:r>
                      <a:endParaRPr lang="en-US" b="1"/>
                    </a:p>
                  </a:txBody>
                  <a:tcPr/>
                </a:tc>
              </a:tr>
              <a:tr h="640080">
                <a:tc>
                  <a:txBody>
                    <a:bodyPr/>
                    <a:p>
                      <a:pPr algn="ctr">
                        <a:buNone/>
                      </a:pPr>
                      <a:r>
                        <a:rPr lang="en-US"/>
                        <a:t>Sweat glant activity</a:t>
                      </a:r>
                      <a:endParaRPr lang="en-US"/>
                    </a:p>
                  </a:txBody>
                  <a:tcPr/>
                </a:tc>
                <a:tc>
                  <a:txBody>
                    <a:bodyPr/>
                    <a:p>
                      <a:pPr algn="ctr">
                        <a:buNone/>
                      </a:pPr>
                      <a:r>
                        <a:rPr lang="en-US"/>
                        <a:t>GSR sensor</a:t>
                      </a:r>
                      <a:endParaRPr lang="en-US"/>
                    </a:p>
                  </a:txBody>
                  <a:tcPr/>
                </a:tc>
              </a:tr>
              <a:tr h="640080">
                <a:tc>
                  <a:txBody>
                    <a:bodyPr/>
                    <a:p>
                      <a:pPr algn="ctr">
                        <a:buNone/>
                      </a:pPr>
                      <a:r>
                        <a:rPr lang="en-US"/>
                        <a:t>Blood oxygen level(SpO</a:t>
                      </a:r>
                      <a:r>
                        <a:rPr lang="en-US" baseline="-25000"/>
                        <a:t>2</a:t>
                      </a:r>
                      <a:r>
                        <a:rPr lang="en-US"/>
                        <a:t>)</a:t>
                      </a:r>
                      <a:endParaRPr lang="en-US"/>
                    </a:p>
                  </a:txBody>
                  <a:tcPr/>
                </a:tc>
                <a:tc>
                  <a:txBody>
                    <a:bodyPr/>
                    <a:p>
                      <a:pPr algn="ctr">
                        <a:buNone/>
                      </a:pPr>
                      <a:r>
                        <a:rPr lang="en-US" sz="1800">
                          <a:latin typeface="Times New Roman" panose="02020603050405020304" charset="0"/>
                          <a:ea typeface="SimSun" panose="02010600030101010101" pitchFamily="2" charset="-122"/>
                          <a:sym typeface="+mn-ea"/>
                        </a:rPr>
                        <a:t>MAX30102 pulse oximeter</a:t>
                      </a:r>
                      <a:endParaRPr lang="en-US"/>
                    </a:p>
                  </a:txBody>
                  <a:tcPr/>
                </a:tc>
              </a:tr>
              <a:tr h="640080">
                <a:tc>
                  <a:txBody>
                    <a:bodyPr/>
                    <a:p>
                      <a:pPr algn="ctr">
                        <a:buNone/>
                      </a:pPr>
                      <a:r>
                        <a:rPr lang="en-US"/>
                        <a:t>Blood pressure</a:t>
                      </a:r>
                      <a:endParaRPr lang="en-US"/>
                    </a:p>
                  </a:txBody>
                  <a:tcPr/>
                </a:tc>
                <a:tc>
                  <a:txBody>
                    <a:bodyPr/>
                    <a:p>
                      <a:pPr algn="ctr">
                        <a:buNone/>
                      </a:pPr>
                      <a:r>
                        <a:rPr lang="en-US" b="1"/>
                        <a:t>Developed by ourself</a:t>
                      </a:r>
                      <a:endParaRPr lang="en-US" b="1"/>
                    </a:p>
                  </a:txBody>
                  <a:tcPr/>
                </a:tc>
              </a:tr>
            </a:tbl>
          </a:graphicData>
        </a:graphic>
      </p:graphicFrame>
      <p:sp>
        <p:nvSpPr>
          <p:cNvPr id="10" name="Text Box 9"/>
          <p:cNvSpPr txBox="1"/>
          <p:nvPr/>
        </p:nvSpPr>
        <p:spPr>
          <a:xfrm>
            <a:off x="838200" y="1155700"/>
            <a:ext cx="3788410" cy="368300"/>
          </a:xfrm>
          <a:prstGeom prst="rect">
            <a:avLst/>
          </a:prstGeom>
          <a:noFill/>
        </p:spPr>
        <p:txBody>
          <a:bodyPr wrap="square" rtlCol="0">
            <a:spAutoFit/>
          </a:bodyPr>
          <a:p>
            <a:pPr algn="ctr"/>
            <a:r>
              <a:rPr lang="en-US" b="1">
                <a:latin typeface="Times New Roman" panose="02020603050405020304" charset="0"/>
                <a:cs typeface="Times New Roman" panose="02020603050405020304" charset="0"/>
              </a:rPr>
              <a:t>Table 2</a:t>
            </a:r>
            <a:r>
              <a:rPr lang="en-US">
                <a:latin typeface="Times New Roman" panose="02020603050405020304" charset="0"/>
                <a:cs typeface="Times New Roman" panose="02020603050405020304" charset="0"/>
              </a:rPr>
              <a:t>: Sensor Equipments.</a:t>
            </a:r>
            <a:endParaRPr lang="en-US">
              <a:latin typeface="Times New Roman" panose="02020603050405020304" charset="0"/>
              <a:cs typeface="Times New Roman" panose="02020603050405020304" charset="0"/>
            </a:endParaRPr>
          </a:p>
        </p:txBody>
      </p:sp>
      <p:sp>
        <p:nvSpPr>
          <p:cNvPr id="3" name="Right Arrow 2"/>
          <p:cNvSpPr/>
          <p:nvPr/>
        </p:nvSpPr>
        <p:spPr>
          <a:xfrm>
            <a:off x="9577705" y="3670300"/>
            <a:ext cx="574040" cy="75565"/>
          </a:xfrm>
          <a:prstGeom prst="rightArrow">
            <a:avLst/>
          </a:pr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p:spPr>
        <p:txBody>
          <a:bodyPr vert="horz" wrap="none" lIns="91440" tIns="45720" rIns="91440" bIns="45720" numCol="1" anchor="ctr" anchorCtr="0" compatLnSpc="1"/>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endParaRPr>
          </a:p>
        </p:txBody>
      </p:sp>
      <p:sp>
        <p:nvSpPr>
          <p:cNvPr id="6" name="Text Box 5"/>
          <p:cNvSpPr txBox="1"/>
          <p:nvPr/>
        </p:nvSpPr>
        <p:spPr>
          <a:xfrm>
            <a:off x="10151745" y="3385185"/>
            <a:ext cx="1781810" cy="645160"/>
          </a:xfrm>
          <a:prstGeom prst="rect">
            <a:avLst/>
          </a:prstGeom>
          <a:noFill/>
        </p:spPr>
        <p:txBody>
          <a:bodyPr wrap="square" rtlCol="0">
            <a:spAutoFit/>
          </a:bodyPr>
          <a:p>
            <a:r>
              <a:rPr lang="en-US">
                <a:latin typeface="Times New Roman" panose="02020603050405020304" charset="0"/>
                <a:cs typeface="Times New Roman" panose="02020603050405020304" charset="0"/>
              </a:rPr>
              <a:t>Serial Communication</a:t>
            </a:r>
            <a:endParaRPr lang="en-US">
              <a:latin typeface="Times New Roman" panose="02020603050405020304" charset="0"/>
              <a:cs typeface="Times New Roman" panose="02020603050405020304"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635"/>
            <a:ext cx="10515600" cy="851535"/>
          </a:xfrm>
        </p:spPr>
        <p:txBody>
          <a:bodyPr>
            <a:normAutofit/>
          </a:bodyPr>
          <a:p>
            <a:pPr algn="ctr"/>
            <a:r>
              <a:rPr lang="en-US" sz="4000">
                <a:solidFill>
                  <a:schemeClr val="tx1"/>
                </a:solidFill>
                <a:effectLst/>
                <a:latin typeface="Times New Roman" panose="02020603050405020304" charset="0"/>
                <a:cs typeface="Times New Roman" panose="02020603050405020304" charset="0"/>
                <a:sym typeface="+mn-ea"/>
              </a:rPr>
              <a:t>Blood Pressure Module </a:t>
            </a:r>
            <a:endParaRPr lang="en-US" sz="4000">
              <a:solidFill>
                <a:schemeClr val="tx1"/>
              </a:solidFill>
              <a:effectLst/>
              <a:latin typeface="Times New Roman" panose="02020603050405020304" charset="0"/>
              <a:cs typeface="Times New Roman" panose="02020603050405020304" charset="0"/>
              <a:sym typeface="+mn-ea"/>
            </a:endParaRPr>
          </a:p>
        </p:txBody>
      </p:sp>
      <p:sp>
        <p:nvSpPr>
          <p:cNvPr id="4" name="Slide Number Placeholder 3"/>
          <p:cNvSpPr>
            <a:spLocks noGrp="1"/>
          </p:cNvSpPr>
          <p:nvPr>
            <p:ph type="sldNum" sz="quarter" idx="12"/>
          </p:nvPr>
        </p:nvSpPr>
        <p:spPr/>
        <p:txBody>
          <a:bodyPr/>
          <a:p>
            <a:fld id="{9B618960-8005-486C-9A75-10CB2AAC16F9}" type="slidenum">
              <a:rPr lang="en-US" smtClean="0"/>
            </a:fld>
            <a:endParaRPr lang="en-US"/>
          </a:p>
        </p:txBody>
      </p:sp>
      <p:pic>
        <p:nvPicPr>
          <p:cNvPr id="6" name="Content Placeholder 5" descr="1647532132518"/>
          <p:cNvPicPr>
            <a:picLocks noChangeAspect="1"/>
          </p:cNvPicPr>
          <p:nvPr>
            <p:ph idx="1"/>
          </p:nvPr>
        </p:nvPicPr>
        <p:blipFill>
          <a:blip r:embed="rId1"/>
          <a:stretch>
            <a:fillRect/>
          </a:stretch>
        </p:blipFill>
        <p:spPr>
          <a:xfrm>
            <a:off x="5745480" y="1548765"/>
            <a:ext cx="5608320" cy="4351655"/>
          </a:xfrm>
          <a:prstGeom prst="rect">
            <a:avLst/>
          </a:prstGeom>
        </p:spPr>
      </p:pic>
      <p:sp>
        <p:nvSpPr>
          <p:cNvPr id="100" name="Text Box 99"/>
          <p:cNvSpPr txBox="1"/>
          <p:nvPr/>
        </p:nvSpPr>
        <p:spPr>
          <a:xfrm>
            <a:off x="5813425" y="5990590"/>
            <a:ext cx="5541010" cy="398780"/>
          </a:xfrm>
          <a:prstGeom prst="rect">
            <a:avLst/>
          </a:prstGeom>
          <a:noFill/>
          <a:ln w="9525">
            <a:noFill/>
          </a:ln>
        </p:spPr>
        <p:txBody>
          <a:bodyPr wrap="square">
            <a:spAutoFit/>
          </a:bodyPr>
          <a:p>
            <a:pPr indent="0" algn="ctr"/>
            <a:r>
              <a:rPr lang="en-US" sz="2000" b="1">
                <a:latin typeface="Times New Roman" panose="02020603050405020304" charset="0"/>
                <a:cs typeface="Calibri" panose="020F0502020204030204" charset="0"/>
              </a:rPr>
              <a:t>Fig. 4:</a:t>
            </a:r>
            <a:r>
              <a:rPr lang="en-US" sz="2000" b="0">
                <a:latin typeface="Times New Roman" panose="02020603050405020304" charset="0"/>
                <a:cs typeface="Calibri" panose="020F0502020204030204" charset="0"/>
              </a:rPr>
              <a:t> Circuit of blood pressure module</a:t>
            </a:r>
            <a:r>
              <a:rPr lang="en-US" sz="1200" b="0">
                <a:latin typeface="Times New Roman" panose="02020603050405020304" charset="0"/>
                <a:cs typeface="Calibri" panose="020F0502020204030204" charset="0"/>
              </a:rPr>
              <a:t>.</a:t>
            </a:r>
            <a:endParaRPr lang="en-US"/>
          </a:p>
        </p:txBody>
      </p:sp>
      <p:sp>
        <p:nvSpPr>
          <p:cNvPr id="5" name="Text Box 4"/>
          <p:cNvSpPr txBox="1"/>
          <p:nvPr/>
        </p:nvSpPr>
        <p:spPr>
          <a:xfrm>
            <a:off x="838200" y="1352550"/>
            <a:ext cx="3778885" cy="6000750"/>
          </a:xfrm>
          <a:prstGeom prst="rect">
            <a:avLst/>
          </a:prstGeom>
          <a:noFill/>
        </p:spPr>
        <p:txBody>
          <a:bodyPr wrap="square" rtlCol="0">
            <a:spAutoFit/>
          </a:bodyPr>
          <a:p>
            <a:pPr algn="l"/>
            <a:r>
              <a:rPr lang="en-US" sz="2400">
                <a:latin typeface="Times New Roman" panose="02020603050405020304" charset="0"/>
                <a:cs typeface="Times New Roman" panose="02020603050405020304" charset="0"/>
                <a:sym typeface="+mn-ea"/>
              </a:rPr>
              <a:t>BP module composed of two parts:</a:t>
            </a:r>
            <a:endParaRPr lang="en-US" sz="2400">
              <a:latin typeface="Times New Roman" panose="02020603050405020304" charset="0"/>
              <a:cs typeface="Times New Roman" panose="02020603050405020304" charset="0"/>
            </a:endParaRPr>
          </a:p>
          <a:p>
            <a:pPr algn="l"/>
            <a:endParaRPr lang="en-US" sz="2400">
              <a:latin typeface="Times New Roman" panose="02020603050405020304" charset="0"/>
              <a:cs typeface="Times New Roman" panose="02020603050405020304" charset="0"/>
              <a:sym typeface="+mn-ea"/>
            </a:endParaRPr>
          </a:p>
          <a:p>
            <a:pPr algn="l"/>
            <a:r>
              <a:rPr lang="en-US" sz="2400">
                <a:latin typeface="Times New Roman" panose="02020603050405020304" charset="0"/>
                <a:cs typeface="Times New Roman" panose="02020603050405020304" charset="0"/>
                <a:sym typeface="+mn-ea"/>
              </a:rPr>
              <a:t>Hardware part:</a:t>
            </a:r>
            <a:endParaRPr lang="en-US" sz="2400">
              <a:latin typeface="Times New Roman" panose="02020603050405020304" charset="0"/>
              <a:cs typeface="Times New Roman" panose="02020603050405020304" charset="0"/>
            </a:endParaRPr>
          </a:p>
          <a:p>
            <a:pPr marL="514350" indent="-514350" algn="l">
              <a:buAutoNum type="arabicPeriod"/>
            </a:pPr>
            <a:r>
              <a:rPr lang="en-US" sz="2400">
                <a:latin typeface="Times New Roman" panose="02020603050405020304" charset="0"/>
                <a:cs typeface="Times New Roman" panose="02020603050405020304" charset="0"/>
                <a:sym typeface="+mn-ea"/>
              </a:rPr>
              <a:t>Arduino board, </a:t>
            </a:r>
            <a:endParaRPr lang="en-US" sz="2400">
              <a:latin typeface="Times New Roman" panose="02020603050405020304" charset="0"/>
              <a:cs typeface="Times New Roman" panose="02020603050405020304" charset="0"/>
            </a:endParaRPr>
          </a:p>
          <a:p>
            <a:pPr marL="514350" indent="-514350" algn="l">
              <a:buAutoNum type="arabicPeriod"/>
            </a:pPr>
            <a:r>
              <a:rPr lang="en-US" sz="2400">
                <a:latin typeface="Times New Roman" panose="02020603050405020304" charset="0"/>
                <a:cs typeface="Times New Roman" panose="02020603050405020304" charset="0"/>
                <a:sym typeface="+mn-ea"/>
              </a:rPr>
              <a:t>An air pump, </a:t>
            </a:r>
            <a:endParaRPr lang="en-US" sz="2400">
              <a:latin typeface="Times New Roman" panose="02020603050405020304" charset="0"/>
              <a:cs typeface="Times New Roman" panose="02020603050405020304" charset="0"/>
            </a:endParaRPr>
          </a:p>
          <a:p>
            <a:pPr marL="514350" indent="-514350" algn="l">
              <a:buAutoNum type="arabicPeriod"/>
            </a:pPr>
            <a:r>
              <a:rPr lang="en-US" sz="2400">
                <a:latin typeface="Times New Roman" panose="02020603050405020304" charset="0"/>
                <a:cs typeface="Times New Roman" panose="02020603050405020304" charset="0"/>
                <a:sym typeface="+mn-ea"/>
              </a:rPr>
              <a:t>An air valve, </a:t>
            </a:r>
            <a:endParaRPr lang="en-US" sz="2400">
              <a:latin typeface="Times New Roman" panose="02020603050405020304" charset="0"/>
              <a:cs typeface="Times New Roman" panose="02020603050405020304" charset="0"/>
              <a:sym typeface="+mn-ea"/>
            </a:endParaRPr>
          </a:p>
          <a:p>
            <a:pPr marL="514350" indent="-514350" algn="l">
              <a:buAutoNum type="arabicPeriod"/>
            </a:pPr>
            <a:r>
              <a:rPr lang="en-US" sz="2400">
                <a:latin typeface="Times New Roman" panose="02020603050405020304" charset="0"/>
                <a:cs typeface="Times New Roman" panose="02020603050405020304" charset="0"/>
                <a:sym typeface="+mn-ea"/>
              </a:rPr>
              <a:t>An inflatable cuff, </a:t>
            </a:r>
            <a:endParaRPr lang="en-US" sz="2400">
              <a:latin typeface="Times New Roman" panose="02020603050405020304" charset="0"/>
              <a:cs typeface="Times New Roman" panose="02020603050405020304" charset="0"/>
              <a:sym typeface="+mn-ea"/>
            </a:endParaRPr>
          </a:p>
          <a:p>
            <a:pPr marL="514350" indent="-514350" algn="l">
              <a:buAutoNum type="arabicPeriod"/>
            </a:pPr>
            <a:r>
              <a:rPr lang="en-US" sz="2400">
                <a:latin typeface="Times New Roman" panose="02020603050405020304" charset="0"/>
                <a:cs typeface="Times New Roman" panose="02020603050405020304" charset="0"/>
                <a:sym typeface="+mn-ea"/>
              </a:rPr>
              <a:t>A pressure sensor and </a:t>
            </a:r>
            <a:endParaRPr lang="en-US" sz="2400">
              <a:latin typeface="Times New Roman" panose="02020603050405020304" charset="0"/>
              <a:cs typeface="Times New Roman" panose="02020603050405020304" charset="0"/>
              <a:sym typeface="+mn-ea"/>
            </a:endParaRPr>
          </a:p>
          <a:p>
            <a:pPr marL="514350" indent="-514350" algn="l">
              <a:buAutoNum type="arabicPeriod"/>
            </a:pPr>
            <a:r>
              <a:rPr lang="en-US" sz="2400">
                <a:latin typeface="Times New Roman" panose="02020603050405020304" charset="0"/>
                <a:cs typeface="Times New Roman" panose="02020603050405020304" charset="0"/>
                <a:sym typeface="+mn-ea"/>
              </a:rPr>
              <a:t>An amplifier circuit.</a:t>
            </a:r>
            <a:endParaRPr lang="en-US" sz="2400">
              <a:latin typeface="Times New Roman" panose="02020603050405020304" charset="0"/>
              <a:cs typeface="Times New Roman" panose="02020603050405020304" charset="0"/>
              <a:sym typeface="+mn-ea"/>
            </a:endParaRPr>
          </a:p>
          <a:p>
            <a:pPr indent="0" algn="l">
              <a:buNone/>
            </a:pPr>
            <a:endParaRPr lang="en-US" sz="2400">
              <a:latin typeface="Times New Roman" panose="02020603050405020304" charset="0"/>
              <a:cs typeface="Times New Roman" panose="02020603050405020304" charset="0"/>
              <a:sym typeface="+mn-ea"/>
            </a:endParaRPr>
          </a:p>
          <a:p>
            <a:pPr indent="0" algn="l">
              <a:buNone/>
            </a:pPr>
            <a:r>
              <a:rPr lang="en-US" sz="2400">
                <a:latin typeface="Times New Roman" panose="02020603050405020304" charset="0"/>
                <a:cs typeface="Times New Roman" panose="02020603050405020304" charset="0"/>
              </a:rPr>
              <a:t>Software Part:</a:t>
            </a:r>
            <a:endParaRPr lang="en-US" sz="2400">
              <a:latin typeface="Times New Roman" panose="02020603050405020304" charset="0"/>
              <a:cs typeface="Times New Roman" panose="02020603050405020304" charset="0"/>
            </a:endParaRPr>
          </a:p>
          <a:p>
            <a:pPr indent="0" algn="l">
              <a:buNone/>
            </a:pPr>
            <a:r>
              <a:rPr lang="en-US" sz="2400">
                <a:latin typeface="Times New Roman" panose="02020603050405020304" charset="0"/>
                <a:cs typeface="Times New Roman" panose="02020603050405020304" charset="0"/>
              </a:rPr>
              <a:t>1. Arduino IDE</a:t>
            </a:r>
            <a:endParaRPr lang="en-US" sz="2400">
              <a:latin typeface="Times New Roman" panose="02020603050405020304" charset="0"/>
              <a:cs typeface="Times New Roman" panose="02020603050405020304" charset="0"/>
            </a:endParaRPr>
          </a:p>
          <a:p>
            <a:pPr indent="0" algn="l">
              <a:buNone/>
            </a:pPr>
            <a:endParaRPr lang="en-US" sz="2400">
              <a:latin typeface="Times New Roman" panose="02020603050405020304" charset="0"/>
              <a:cs typeface="Times New Roman" panose="02020603050405020304" charset="0"/>
            </a:endParaRPr>
          </a:p>
          <a:p>
            <a:pPr indent="0" algn="l">
              <a:buNone/>
            </a:pPr>
            <a:endParaRPr lang="en-US" sz="2400">
              <a:latin typeface="Times New Roman" panose="02020603050405020304" charset="0"/>
              <a:cs typeface="Times New Roman" panose="02020603050405020304" charset="0"/>
            </a:endParaRPr>
          </a:p>
          <a:p>
            <a:endParaRPr lang="en-US" sz="240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0"/>
            <a:ext cx="10515600" cy="809625"/>
          </a:xfrm>
        </p:spPr>
        <p:txBody>
          <a:bodyPr/>
          <a:p>
            <a:pPr algn="ctr"/>
            <a:r>
              <a:rPr lang="en-US" sz="4000">
                <a:solidFill>
                  <a:schemeClr val="tx1"/>
                </a:solidFill>
                <a:effectLst/>
                <a:latin typeface="Times New Roman" panose="02020603050405020304" charset="0"/>
                <a:cs typeface="Times New Roman" panose="02020603050405020304" charset="0"/>
              </a:rPr>
              <a:t>Integrated System</a:t>
            </a:r>
            <a:endParaRPr lang="en-US" sz="4000">
              <a:solidFill>
                <a:schemeClr val="tx1"/>
              </a:solidFill>
              <a:effectLst/>
              <a:latin typeface="Times New Roman" panose="02020603050405020304" charset="0"/>
              <a:cs typeface="Times New Roman" panose="02020603050405020304" charset="0"/>
            </a:endParaRPr>
          </a:p>
        </p:txBody>
      </p:sp>
      <p:sp>
        <p:nvSpPr>
          <p:cNvPr id="4" name="Slide Number Placeholder 3"/>
          <p:cNvSpPr>
            <a:spLocks noGrp="1"/>
          </p:cNvSpPr>
          <p:nvPr>
            <p:ph type="sldNum" sz="quarter" idx="12"/>
          </p:nvPr>
        </p:nvSpPr>
        <p:spPr/>
        <p:txBody>
          <a:bodyPr/>
          <a:p>
            <a:fld id="{9B618960-8005-486C-9A75-10CB2AAC16F9}" type="slidenum">
              <a:rPr lang="en-US" smtClean="0"/>
            </a:fld>
            <a:endParaRPr lang="en-US"/>
          </a:p>
        </p:txBody>
      </p:sp>
      <p:sp>
        <p:nvSpPr>
          <p:cNvPr id="8" name="Text Box 7"/>
          <p:cNvSpPr txBox="1"/>
          <p:nvPr/>
        </p:nvSpPr>
        <p:spPr>
          <a:xfrm>
            <a:off x="3770630" y="5876925"/>
            <a:ext cx="5223510" cy="368300"/>
          </a:xfrm>
          <a:prstGeom prst="rect">
            <a:avLst/>
          </a:prstGeom>
          <a:noFill/>
        </p:spPr>
        <p:txBody>
          <a:bodyPr wrap="square" rtlCol="0">
            <a:spAutoFit/>
          </a:bodyPr>
          <a:p>
            <a:pPr algn="ctr"/>
            <a:r>
              <a:rPr lang="en-US" b="1">
                <a:latin typeface="Times New Roman" panose="02020603050405020304" charset="0"/>
                <a:cs typeface="Calibri" panose="020F0502020204030204" charset="0"/>
                <a:sym typeface="+mn-ea"/>
              </a:rPr>
              <a:t>    Fig. 5:</a:t>
            </a:r>
            <a:r>
              <a:rPr lang="en-US">
                <a:latin typeface="Times New Roman" panose="02020603050405020304" charset="0"/>
                <a:cs typeface="Calibri" panose="020F0502020204030204" charset="0"/>
                <a:sym typeface="+mn-ea"/>
              </a:rPr>
              <a:t> The Circuit of the System.</a:t>
            </a:r>
            <a:endParaRPr lang="en-US"/>
          </a:p>
        </p:txBody>
      </p:sp>
      <p:pic>
        <p:nvPicPr>
          <p:cNvPr id="5" name="Content Placeholder 4" descr="integrated"/>
          <p:cNvPicPr>
            <a:picLocks noChangeAspect="1"/>
          </p:cNvPicPr>
          <p:nvPr>
            <p:ph idx="1"/>
          </p:nvPr>
        </p:nvPicPr>
        <p:blipFill>
          <a:blip r:embed="rId1"/>
          <a:srcRect l="1963" t="5345" b="2647"/>
          <a:stretch>
            <a:fillRect/>
          </a:stretch>
        </p:blipFill>
        <p:spPr>
          <a:xfrm>
            <a:off x="3770630" y="1415415"/>
            <a:ext cx="5222875" cy="4348480"/>
          </a:xfrm>
          <a:prstGeom prst="rect">
            <a:avLst/>
          </a:prstGeom>
        </p:spPr>
      </p:pic>
      <p:sp>
        <p:nvSpPr>
          <p:cNvPr id="6" name="Right Arrow 5"/>
          <p:cNvSpPr/>
          <p:nvPr/>
        </p:nvSpPr>
        <p:spPr>
          <a:xfrm>
            <a:off x="8187690" y="2113915"/>
            <a:ext cx="1495425" cy="135890"/>
          </a:xfrm>
          <a:prstGeom prst="rightArrow">
            <a:avLst/>
          </a:prstGeom>
          <a:solidFill>
            <a:schemeClr val="accent6">
              <a:lumMod val="60000"/>
              <a:lumOff val="40000"/>
            </a:schemeClr>
          </a:solidFill>
          <a:ln w="9525" cap="flat" cmpd="sng" algn="ctr">
            <a:solidFill>
              <a:schemeClr val="accent1"/>
            </a:solidFill>
            <a:prstDash val="solid"/>
            <a:round/>
            <a:headEnd type="none" w="med" len="med"/>
            <a:tailEnd type="none" w="med" len="med"/>
          </a:ln>
        </p:spPr>
        <p:txBody>
          <a:bodyPr vert="horz" wrap="none" lIns="91440" tIns="45720" rIns="91440" bIns="45720" numCol="1" anchor="ctr" anchorCtr="0" compatLnSpc="1"/>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endParaRPr>
          </a:p>
        </p:txBody>
      </p:sp>
      <p:sp>
        <p:nvSpPr>
          <p:cNvPr id="9" name="Right Arrow 8"/>
          <p:cNvSpPr/>
          <p:nvPr/>
        </p:nvSpPr>
        <p:spPr>
          <a:xfrm>
            <a:off x="8286115" y="4076700"/>
            <a:ext cx="1397000" cy="123190"/>
          </a:xfrm>
          <a:prstGeom prst="rightArrow">
            <a:avLst/>
          </a:prstGeom>
          <a:solidFill>
            <a:schemeClr val="accent6">
              <a:lumMod val="60000"/>
              <a:lumOff val="40000"/>
            </a:schemeClr>
          </a:solidFill>
          <a:ln w="9525" cap="flat" cmpd="sng" algn="ctr">
            <a:solidFill>
              <a:schemeClr val="accent1"/>
            </a:solidFill>
            <a:prstDash val="solid"/>
            <a:round/>
            <a:headEnd type="none" w="med" len="med"/>
            <a:tailEnd type="none" w="med" len="med"/>
          </a:ln>
        </p:spPr>
        <p:txBody>
          <a:bodyPr vert="horz" wrap="none" lIns="91440" tIns="45720" rIns="91440" bIns="45720" numCol="1" anchor="ctr" anchorCtr="0" compatLnSpc="1"/>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endParaRPr>
          </a:p>
        </p:txBody>
      </p:sp>
      <p:sp>
        <p:nvSpPr>
          <p:cNvPr id="10" name="Right Arrow 9"/>
          <p:cNvSpPr/>
          <p:nvPr/>
        </p:nvSpPr>
        <p:spPr>
          <a:xfrm>
            <a:off x="8571865" y="3290570"/>
            <a:ext cx="1111250" cy="105410"/>
          </a:xfrm>
          <a:prstGeom prst="rightArrow">
            <a:avLst/>
          </a:prstGeom>
          <a:solidFill>
            <a:schemeClr val="accent6">
              <a:lumMod val="60000"/>
              <a:lumOff val="40000"/>
            </a:schemeClr>
          </a:solidFill>
          <a:ln w="9525" cap="flat" cmpd="sng" algn="ctr">
            <a:solidFill>
              <a:schemeClr val="accent1"/>
            </a:solidFill>
            <a:prstDash val="solid"/>
            <a:round/>
            <a:headEnd type="none" w="med" len="med"/>
            <a:tailEnd type="none" w="med" len="med"/>
          </a:ln>
        </p:spPr>
        <p:txBody>
          <a:bodyPr vert="horz" wrap="none" lIns="91440" tIns="45720" rIns="91440" bIns="45720" numCol="1" anchor="ctr" anchorCtr="0" compatLnSpc="1"/>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endParaRPr>
          </a:p>
        </p:txBody>
      </p:sp>
      <p:sp>
        <p:nvSpPr>
          <p:cNvPr id="11" name="Left Arrow 10"/>
          <p:cNvSpPr/>
          <p:nvPr/>
        </p:nvSpPr>
        <p:spPr>
          <a:xfrm>
            <a:off x="2780030" y="3290570"/>
            <a:ext cx="2703195" cy="103505"/>
          </a:xfrm>
          <a:prstGeom prst="leftArrow">
            <a:avLst/>
          </a:prstGeom>
          <a:solidFill>
            <a:schemeClr val="accent6">
              <a:lumMod val="60000"/>
              <a:lumOff val="40000"/>
            </a:schemeClr>
          </a:solidFill>
          <a:ln w="9525" cap="flat" cmpd="sng" algn="ctr">
            <a:solidFill>
              <a:schemeClr val="accent1"/>
            </a:solidFill>
            <a:prstDash val="solid"/>
            <a:round/>
            <a:headEnd type="none" w="med" len="med"/>
            <a:tailEnd type="none" w="med" len="med"/>
          </a:ln>
        </p:spPr>
        <p:txBody>
          <a:bodyPr vert="horz" wrap="none" lIns="91440" tIns="45720" rIns="91440" bIns="45720" numCol="1" anchor="ctr" anchorCtr="0" compatLnSpc="1"/>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endParaRPr>
          </a:p>
        </p:txBody>
      </p:sp>
      <p:sp>
        <p:nvSpPr>
          <p:cNvPr id="12" name="Left Arrow 11"/>
          <p:cNvSpPr/>
          <p:nvPr/>
        </p:nvSpPr>
        <p:spPr>
          <a:xfrm>
            <a:off x="2780030" y="4999990"/>
            <a:ext cx="2703195" cy="135255"/>
          </a:xfrm>
          <a:prstGeom prst="leftArrow">
            <a:avLst/>
          </a:prstGeom>
          <a:solidFill>
            <a:schemeClr val="accent6">
              <a:lumMod val="60000"/>
              <a:lumOff val="40000"/>
            </a:schemeClr>
          </a:solidFill>
          <a:ln w="9525" cap="flat" cmpd="sng" algn="ctr">
            <a:solidFill>
              <a:schemeClr val="accent1"/>
            </a:solidFill>
            <a:prstDash val="solid"/>
            <a:round/>
            <a:headEnd type="none" w="med" len="med"/>
            <a:tailEnd type="none" w="med" len="med"/>
          </a:ln>
        </p:spPr>
        <p:txBody>
          <a:bodyPr vert="horz" wrap="none" lIns="91440" tIns="45720" rIns="91440" bIns="45720" numCol="1" anchor="ctr" anchorCtr="0" compatLnSpc="1"/>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endParaRPr>
          </a:p>
        </p:txBody>
      </p:sp>
      <p:sp>
        <p:nvSpPr>
          <p:cNvPr id="14" name="Left Arrow 13"/>
          <p:cNvSpPr/>
          <p:nvPr/>
        </p:nvSpPr>
        <p:spPr>
          <a:xfrm>
            <a:off x="2780030" y="2687320"/>
            <a:ext cx="4364990" cy="121920"/>
          </a:xfrm>
          <a:prstGeom prst="leftArrow">
            <a:avLst/>
          </a:prstGeom>
          <a:solidFill>
            <a:schemeClr val="accent2"/>
          </a:solidFill>
          <a:ln w="9525" cap="flat" cmpd="sng" algn="ctr">
            <a:solidFill>
              <a:schemeClr val="accent1"/>
            </a:solidFill>
            <a:prstDash val="solid"/>
            <a:round/>
            <a:headEnd type="none" w="med" len="med"/>
            <a:tailEnd type="none" w="med" len="med"/>
          </a:ln>
        </p:spPr>
        <p:txBody>
          <a:bodyPr vert="horz" wrap="none" lIns="91440" tIns="45720" rIns="91440" bIns="45720" numCol="1" anchor="ctr" anchorCtr="0" compatLnSpc="1"/>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endParaRPr>
          </a:p>
        </p:txBody>
      </p:sp>
      <p:sp>
        <p:nvSpPr>
          <p:cNvPr id="15" name="Text Box 14"/>
          <p:cNvSpPr txBox="1"/>
          <p:nvPr/>
        </p:nvSpPr>
        <p:spPr>
          <a:xfrm>
            <a:off x="9683115" y="1997710"/>
            <a:ext cx="2115185" cy="368300"/>
          </a:xfrm>
          <a:prstGeom prst="rect">
            <a:avLst/>
          </a:prstGeom>
          <a:noFill/>
        </p:spPr>
        <p:txBody>
          <a:bodyPr wrap="square" rtlCol="0">
            <a:spAutoFit/>
          </a:bodyPr>
          <a:p>
            <a:r>
              <a:rPr lang="en-US"/>
              <a:t> </a:t>
            </a:r>
            <a:r>
              <a:rPr lang="en-US" b="1">
                <a:latin typeface="Times New Roman" panose="02020603050405020304" charset="0"/>
                <a:cs typeface="Times New Roman" panose="02020603050405020304" charset="0"/>
              </a:rPr>
              <a:t>Heartbeat Module</a:t>
            </a:r>
            <a:endParaRPr lang="en-US" b="1">
              <a:latin typeface="Times New Roman" panose="02020603050405020304" charset="0"/>
              <a:cs typeface="Times New Roman" panose="02020603050405020304" charset="0"/>
            </a:endParaRPr>
          </a:p>
        </p:txBody>
      </p:sp>
      <p:sp>
        <p:nvSpPr>
          <p:cNvPr id="16" name="Text Box 15"/>
          <p:cNvSpPr txBox="1"/>
          <p:nvPr/>
        </p:nvSpPr>
        <p:spPr>
          <a:xfrm>
            <a:off x="9617075" y="3159125"/>
            <a:ext cx="2429510" cy="368300"/>
          </a:xfrm>
          <a:prstGeom prst="rect">
            <a:avLst/>
          </a:prstGeom>
          <a:noFill/>
        </p:spPr>
        <p:txBody>
          <a:bodyPr wrap="square" rtlCol="0">
            <a:spAutoFit/>
          </a:bodyPr>
          <a:p>
            <a:pPr algn="l"/>
            <a:r>
              <a:rPr lang="en-US" b="1">
                <a:latin typeface="Times New Roman" panose="02020603050405020304" charset="0"/>
                <a:cs typeface="Times New Roman" panose="02020603050405020304" charset="0"/>
              </a:rPr>
              <a:t>  GSR Module</a:t>
            </a:r>
            <a:endParaRPr lang="en-US" b="1">
              <a:latin typeface="Times New Roman" panose="02020603050405020304" charset="0"/>
              <a:cs typeface="Times New Roman" panose="02020603050405020304" charset="0"/>
            </a:endParaRPr>
          </a:p>
        </p:txBody>
      </p:sp>
      <p:sp>
        <p:nvSpPr>
          <p:cNvPr id="17" name="Text Box 16"/>
          <p:cNvSpPr txBox="1"/>
          <p:nvPr/>
        </p:nvSpPr>
        <p:spPr>
          <a:xfrm>
            <a:off x="9744075" y="3954145"/>
            <a:ext cx="2423795" cy="368300"/>
          </a:xfrm>
          <a:prstGeom prst="rect">
            <a:avLst/>
          </a:prstGeom>
          <a:noFill/>
        </p:spPr>
        <p:txBody>
          <a:bodyPr wrap="square" rtlCol="0">
            <a:spAutoFit/>
          </a:bodyPr>
          <a:p>
            <a:r>
              <a:rPr lang="en-US" b="1">
                <a:latin typeface="Times New Roman" panose="02020603050405020304" charset="0"/>
                <a:cs typeface="Times New Roman" panose="02020603050405020304" charset="0"/>
              </a:rPr>
              <a:t>Accelerometer Module</a:t>
            </a:r>
            <a:endParaRPr lang="en-US" b="1">
              <a:latin typeface="Times New Roman" panose="02020603050405020304" charset="0"/>
              <a:cs typeface="Times New Roman" panose="02020603050405020304" charset="0"/>
            </a:endParaRPr>
          </a:p>
        </p:txBody>
      </p:sp>
      <p:sp>
        <p:nvSpPr>
          <p:cNvPr id="18" name="Text Box 17"/>
          <p:cNvSpPr txBox="1"/>
          <p:nvPr/>
        </p:nvSpPr>
        <p:spPr>
          <a:xfrm>
            <a:off x="453390" y="2564130"/>
            <a:ext cx="2326640" cy="368300"/>
          </a:xfrm>
          <a:prstGeom prst="rect">
            <a:avLst/>
          </a:prstGeom>
          <a:noFill/>
        </p:spPr>
        <p:txBody>
          <a:bodyPr wrap="square" rtlCol="0">
            <a:spAutoFit/>
          </a:bodyPr>
          <a:p>
            <a:r>
              <a:rPr lang="en-US" b="1">
                <a:latin typeface="Times New Roman" panose="02020603050405020304" charset="0"/>
                <a:cs typeface="Times New Roman" panose="02020603050405020304" charset="0"/>
              </a:rPr>
              <a:t>Temparature Module</a:t>
            </a:r>
            <a:endParaRPr lang="en-US" b="1">
              <a:latin typeface="Times New Roman" panose="02020603050405020304" charset="0"/>
              <a:cs typeface="Times New Roman" panose="02020603050405020304" charset="0"/>
            </a:endParaRPr>
          </a:p>
        </p:txBody>
      </p:sp>
      <p:sp>
        <p:nvSpPr>
          <p:cNvPr id="19" name="Text Box 18"/>
          <p:cNvSpPr txBox="1"/>
          <p:nvPr/>
        </p:nvSpPr>
        <p:spPr>
          <a:xfrm>
            <a:off x="559435" y="3157855"/>
            <a:ext cx="2114550" cy="368300"/>
          </a:xfrm>
          <a:prstGeom prst="rect">
            <a:avLst/>
          </a:prstGeom>
          <a:noFill/>
        </p:spPr>
        <p:txBody>
          <a:bodyPr wrap="square" rtlCol="0">
            <a:spAutoFit/>
          </a:bodyPr>
          <a:p>
            <a:r>
              <a:rPr lang="en-US" b="1">
                <a:latin typeface="Times New Roman" panose="02020603050405020304" charset="0"/>
                <a:cs typeface="Times New Roman" panose="02020603050405020304" charset="0"/>
              </a:rPr>
              <a:t>           SpO</a:t>
            </a:r>
            <a:r>
              <a:rPr lang="en-US" b="1" baseline="-25000">
                <a:latin typeface="Times New Roman" panose="02020603050405020304" charset="0"/>
                <a:cs typeface="Times New Roman" panose="02020603050405020304" charset="0"/>
              </a:rPr>
              <a:t>2 </a:t>
            </a:r>
            <a:r>
              <a:rPr lang="en-US" b="1">
                <a:latin typeface="Times New Roman" panose="02020603050405020304" charset="0"/>
                <a:cs typeface="Times New Roman" panose="02020603050405020304" charset="0"/>
              </a:rPr>
              <a:t>Module</a:t>
            </a:r>
            <a:endParaRPr lang="en-US" b="1">
              <a:latin typeface="Times New Roman" panose="02020603050405020304" charset="0"/>
              <a:cs typeface="Times New Roman" panose="02020603050405020304" charset="0"/>
            </a:endParaRPr>
          </a:p>
        </p:txBody>
      </p:sp>
      <p:sp>
        <p:nvSpPr>
          <p:cNvPr id="21" name="Text Box 20"/>
          <p:cNvSpPr txBox="1"/>
          <p:nvPr/>
        </p:nvSpPr>
        <p:spPr>
          <a:xfrm>
            <a:off x="347345" y="4883150"/>
            <a:ext cx="2432685" cy="368300"/>
          </a:xfrm>
          <a:prstGeom prst="rect">
            <a:avLst/>
          </a:prstGeom>
          <a:noFill/>
        </p:spPr>
        <p:txBody>
          <a:bodyPr wrap="square" rtlCol="0">
            <a:spAutoFit/>
          </a:bodyPr>
          <a:p>
            <a:r>
              <a:rPr lang="en-US" b="1">
                <a:latin typeface="Times New Roman" panose="02020603050405020304" charset="0"/>
                <a:cs typeface="Times New Roman" panose="02020603050405020304" charset="0"/>
              </a:rPr>
              <a:t>Blood PressureModule</a:t>
            </a:r>
            <a:endParaRPr lang="en-US" b="1">
              <a:latin typeface="Times New Roman" panose="02020603050405020304" charset="0"/>
              <a:cs typeface="Times New Roman" panose="02020603050405020304"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pPr algn="ctr"/>
            <a:r>
              <a:rPr lang="en-US" sz="4000">
                <a:solidFill>
                  <a:schemeClr val="tx1"/>
                </a:solidFill>
                <a:latin typeface="Times New Roman" panose="02020603050405020304" charset="0"/>
                <a:cs typeface="Times New Roman" panose="02020603050405020304" charset="0"/>
              </a:rPr>
              <a:t>Data Upload</a:t>
            </a:r>
            <a:endParaRPr lang="en-US" sz="4000">
              <a:solidFill>
                <a:schemeClr val="tx1"/>
              </a:solidFill>
              <a:latin typeface="Times New Roman" panose="02020603050405020304" charset="0"/>
              <a:cs typeface="Times New Roman" panose="02020603050405020304" charset="0"/>
            </a:endParaRPr>
          </a:p>
        </p:txBody>
      </p:sp>
      <p:sp>
        <p:nvSpPr>
          <p:cNvPr id="4" name="Slide Number Placeholder 3"/>
          <p:cNvSpPr>
            <a:spLocks noGrp="1"/>
          </p:cNvSpPr>
          <p:nvPr>
            <p:ph type="sldNum" sz="quarter" idx="12"/>
          </p:nvPr>
        </p:nvSpPr>
        <p:spPr/>
        <p:txBody>
          <a:bodyPr/>
          <a:p>
            <a:fld id="{9B618960-8005-486C-9A75-10CB2AAC16F9}" type="slidenum">
              <a:rPr lang="en-US" smtClean="0"/>
            </a:fld>
            <a:endParaRPr lang="en-US"/>
          </a:p>
        </p:txBody>
      </p:sp>
      <p:pic>
        <p:nvPicPr>
          <p:cNvPr id="5" name="Content Placeholder 4" descr="Screenshot (8)"/>
          <p:cNvPicPr>
            <a:picLocks noChangeAspect="1"/>
          </p:cNvPicPr>
          <p:nvPr>
            <p:ph idx="1"/>
          </p:nvPr>
        </p:nvPicPr>
        <p:blipFill>
          <a:blip r:embed="rId1"/>
          <a:stretch>
            <a:fillRect/>
          </a:stretch>
        </p:blipFill>
        <p:spPr>
          <a:xfrm>
            <a:off x="2707005" y="1606550"/>
            <a:ext cx="6777355" cy="4351655"/>
          </a:xfrm>
          <a:prstGeom prst="rect">
            <a:avLst/>
          </a:prstGeom>
        </p:spPr>
      </p:pic>
      <p:sp>
        <p:nvSpPr>
          <p:cNvPr id="7" name="Text Box 6"/>
          <p:cNvSpPr txBox="1"/>
          <p:nvPr/>
        </p:nvSpPr>
        <p:spPr>
          <a:xfrm>
            <a:off x="2707005" y="6176645"/>
            <a:ext cx="6777990" cy="368300"/>
          </a:xfrm>
          <a:prstGeom prst="rect">
            <a:avLst/>
          </a:prstGeom>
          <a:noFill/>
        </p:spPr>
        <p:txBody>
          <a:bodyPr wrap="square" rtlCol="0">
            <a:spAutoFit/>
          </a:bodyPr>
          <a:p>
            <a:pPr algn="ctr"/>
            <a:r>
              <a:rPr lang="en-US" b="1">
                <a:latin typeface="Times New Roman" panose="02020603050405020304" charset="0"/>
                <a:cs typeface="Times New Roman" panose="02020603050405020304" charset="0"/>
              </a:rPr>
              <a:t>Fig. 6:</a:t>
            </a:r>
            <a:r>
              <a:rPr lang="en-US">
                <a:latin typeface="Times New Roman" panose="02020603050405020304" charset="0"/>
                <a:cs typeface="Times New Roman" panose="02020603050405020304" charset="0"/>
              </a:rPr>
              <a:t> Upload data to firebase cloud database.</a:t>
            </a:r>
            <a:endParaRPr lang="en-US">
              <a:latin typeface="Times New Roman" panose="02020603050405020304" charset="0"/>
              <a:cs typeface="Times New Roman" panose="02020603050405020304"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idx="1"/>
          </p:nvPr>
        </p:nvSpPr>
        <p:spPr>
          <a:xfrm>
            <a:off x="838200" y="430530"/>
            <a:ext cx="10515600" cy="5746750"/>
          </a:xfrm>
        </p:spPr>
        <p:txBody>
          <a:bodyPr/>
          <a:p>
            <a:pPr marL="0" indent="0" algn="ctr">
              <a:buNone/>
            </a:pPr>
            <a:endParaRPr lang="en-US"/>
          </a:p>
          <a:p>
            <a:pPr marL="0" indent="0" algn="ctr">
              <a:buNone/>
            </a:pPr>
            <a:endParaRPr lang="en-US"/>
          </a:p>
          <a:p>
            <a:pPr marL="0" indent="0" algn="ctr">
              <a:buNone/>
            </a:pPr>
            <a:endParaRPr lang="en-US"/>
          </a:p>
          <a:p>
            <a:pPr marL="0" indent="0" algn="ctr">
              <a:buNone/>
            </a:pPr>
            <a:endParaRPr lang="en-US"/>
          </a:p>
          <a:p>
            <a:pPr marL="0" indent="0" algn="ctr">
              <a:buNone/>
            </a:pPr>
            <a:endParaRPr lang="en-US"/>
          </a:p>
          <a:p>
            <a:pPr marL="0" indent="0" algn="ctr">
              <a:buNone/>
            </a:pPr>
            <a:r>
              <a:rPr lang="en-US" sz="4800">
                <a:solidFill>
                  <a:schemeClr val="tx1"/>
                </a:solidFill>
                <a:effectLst>
                  <a:outerShdw blurRad="38100" dist="38100" dir="2700000" algn="tl">
                    <a:srgbClr val="000000">
                      <a:alpha val="43137"/>
                    </a:srgbClr>
                  </a:outerShdw>
                </a:effectLst>
                <a:latin typeface="Times New Roman" panose="02020603050405020304" charset="0"/>
                <a:cs typeface="Times New Roman" panose="02020603050405020304" charset="0"/>
              </a:rPr>
              <a:t>Experimental Analysis</a:t>
            </a:r>
            <a:endParaRPr lang="en-US" sz="4800">
              <a:solidFill>
                <a:schemeClr val="tx1"/>
              </a:solidFill>
              <a:effectLst>
                <a:outerShdw blurRad="38100" dist="38100" dir="2700000" algn="tl">
                  <a:srgbClr val="000000">
                    <a:alpha val="43137"/>
                  </a:srgbClr>
                </a:outerShdw>
              </a:effectLst>
              <a:latin typeface="Times New Roman" panose="02020603050405020304" charset="0"/>
              <a:cs typeface="Times New Roman" panose="02020603050405020304" charset="0"/>
            </a:endParaRPr>
          </a:p>
        </p:txBody>
      </p:sp>
      <p:sp>
        <p:nvSpPr>
          <p:cNvPr id="4" name="Slide Number Placeholder 3"/>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Autofit/>
          </a:bodyPr>
          <a:p>
            <a:pPr algn="ctr"/>
            <a:r>
              <a:rPr lang="en-US" sz="4000">
                <a:solidFill>
                  <a:schemeClr val="tx1"/>
                </a:solidFill>
                <a:effectLst/>
                <a:latin typeface="Times New Roman" panose="02020603050405020304" charset="0"/>
                <a:cs typeface="Times New Roman" panose="02020603050405020304" charset="0"/>
                <a:sym typeface="+mn-ea"/>
              </a:rPr>
              <a:t>Performance Analysis</a:t>
            </a:r>
            <a:endParaRPr lang="en-US" sz="4000">
              <a:solidFill>
                <a:schemeClr val="tx1"/>
              </a:solidFill>
              <a:effectLst/>
              <a:latin typeface="Times New Roman" panose="02020603050405020304" charset="0"/>
              <a:cs typeface="Times New Roman" panose="02020603050405020304" charset="0"/>
              <a:sym typeface="+mn-ea"/>
            </a:endParaRPr>
          </a:p>
        </p:txBody>
      </p:sp>
      <p:sp>
        <p:nvSpPr>
          <p:cNvPr id="3" name="Content Placeholder 2"/>
          <p:cNvSpPr>
            <a:spLocks noGrp="1"/>
          </p:cNvSpPr>
          <p:nvPr>
            <p:ph idx="1"/>
          </p:nvPr>
        </p:nvSpPr>
        <p:spPr/>
        <p:txBody>
          <a:bodyPr/>
          <a:p>
            <a:r>
              <a:rPr lang="en-US" dirty="0">
                <a:latin typeface="Times New Roman" panose="02020603050405020304" charset="0"/>
                <a:cs typeface="Times New Roman" panose="02020603050405020304" charset="0"/>
                <a:sym typeface="+mn-ea"/>
              </a:rPr>
              <a:t>The evaluation of the research to check the performance is done by several experiments.</a:t>
            </a:r>
            <a:endParaRPr lang="en-US" dirty="0">
              <a:latin typeface="Times New Roman" panose="02020603050405020304" charset="0"/>
              <a:cs typeface="Times New Roman" panose="02020603050405020304" charset="0"/>
              <a:sym typeface="+mn-ea"/>
            </a:endParaRPr>
          </a:p>
          <a:p>
            <a:endParaRPr lang="en-US" dirty="0">
              <a:solidFill>
                <a:schemeClr val="tx1"/>
              </a:solidFill>
              <a:latin typeface="Times New Roman" panose="02020603050405020304" charset="0"/>
              <a:cs typeface="Times New Roman" panose="02020603050405020304" charset="0"/>
            </a:endParaRPr>
          </a:p>
          <a:p>
            <a:r>
              <a:rPr lang="en-US" dirty="0">
                <a:latin typeface="Times New Roman" panose="02020603050405020304" charset="0"/>
                <a:cs typeface="Times New Roman" panose="02020603050405020304" charset="0"/>
                <a:sym typeface="+mn-ea"/>
              </a:rPr>
              <a:t>The health parameter values have been monitored during the working of the project.</a:t>
            </a:r>
            <a:endParaRPr lang="en-US" dirty="0">
              <a:latin typeface="Times New Roman" panose="02020603050405020304" charset="0"/>
              <a:cs typeface="Times New Roman" panose="02020603050405020304" charset="0"/>
              <a:sym typeface="+mn-ea"/>
            </a:endParaRPr>
          </a:p>
          <a:p>
            <a:endParaRPr lang="en-US" dirty="0">
              <a:solidFill>
                <a:schemeClr val="tx1"/>
              </a:solidFill>
              <a:latin typeface="Times New Roman" panose="02020603050405020304" charset="0"/>
              <a:cs typeface="Times New Roman" panose="02020603050405020304" charset="0"/>
            </a:endParaRPr>
          </a:p>
          <a:p>
            <a:r>
              <a:rPr lang="en-US" dirty="0">
                <a:latin typeface="Times New Roman" panose="02020603050405020304" charset="0"/>
                <a:cs typeface="Times New Roman" panose="02020603050405020304" charset="0"/>
                <a:sym typeface="+mn-ea"/>
              </a:rPr>
              <a:t>The examination of the system is done by several tests.</a:t>
            </a:r>
            <a:endParaRPr lang="en-US" dirty="0">
              <a:solidFill>
                <a:schemeClr val="tx1"/>
              </a:solidFill>
              <a:latin typeface="Times New Roman" panose="02020603050405020304" charset="0"/>
              <a:cs typeface="Times New Roman" panose="02020603050405020304" charset="0"/>
            </a:endParaRPr>
          </a:p>
          <a:p>
            <a:endParaRPr lang="en-US">
              <a:latin typeface="Times New Roman" panose="02020603050405020304" charset="0"/>
              <a:cs typeface="Times New Roman" panose="02020603050405020304" charset="0"/>
            </a:endParaRPr>
          </a:p>
        </p:txBody>
      </p:sp>
      <p:sp>
        <p:nvSpPr>
          <p:cNvPr id="4" name="Slide Number Placeholder 3"/>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Autofit/>
          </a:bodyPr>
          <a:p>
            <a:pPr algn="ctr"/>
            <a:r>
              <a:rPr lang="en-US" sz="4000">
                <a:solidFill>
                  <a:schemeClr val="tx1"/>
                </a:solidFill>
                <a:effectLst/>
                <a:latin typeface="Times New Roman" panose="02020603050405020304" charset="0"/>
                <a:cs typeface="Times New Roman" panose="02020603050405020304" charset="0"/>
                <a:sym typeface="+mn-ea"/>
              </a:rPr>
              <a:t>Performance Analysis: Body Temperature</a:t>
            </a:r>
            <a:endParaRPr lang="en-US" sz="4000">
              <a:solidFill>
                <a:schemeClr val="tx1"/>
              </a:solidFill>
              <a:effectLst/>
              <a:latin typeface="Times New Roman" panose="02020603050405020304" charset="0"/>
              <a:cs typeface="Times New Roman" panose="02020603050405020304" charset="0"/>
              <a:sym typeface="+mn-ea"/>
            </a:endParaRPr>
          </a:p>
        </p:txBody>
      </p:sp>
      <p:sp>
        <p:nvSpPr>
          <p:cNvPr id="3" name="Content Placeholder 2"/>
          <p:cNvSpPr>
            <a:spLocks noGrp="1"/>
          </p:cNvSpPr>
          <p:nvPr>
            <p:ph idx="1"/>
          </p:nvPr>
        </p:nvSpPr>
        <p:spPr/>
        <p:txBody>
          <a:bodyPr/>
          <a:p>
            <a:r>
              <a:rPr lang="en-US">
                <a:latin typeface="Times New Roman" panose="02020603050405020304" charset="0"/>
                <a:cs typeface="Times New Roman" panose="02020603050405020304" charset="0"/>
                <a:sym typeface="+mn-ea"/>
              </a:rPr>
              <a:t>The body temperature is measured and compared with the actual tempratature measured using thermometer.</a:t>
            </a:r>
            <a:endParaRPr lang="en-US">
              <a:latin typeface="Times New Roman" panose="02020603050405020304" charset="0"/>
              <a:cs typeface="Times New Roman" panose="02020603050405020304" charset="0"/>
            </a:endParaRPr>
          </a:p>
          <a:p>
            <a:pPr marL="0" indent="0" algn="ctr">
              <a:buNone/>
            </a:pPr>
            <a:r>
              <a:rPr lang="en-US" sz="3200">
                <a:sym typeface="+mn-ea"/>
              </a:rPr>
              <a:t>	</a:t>
            </a:r>
            <a:endParaRPr lang="en-US" sz="3200"/>
          </a:p>
          <a:p>
            <a:pPr marL="0" indent="0" algn="ctr">
              <a:buNone/>
            </a:pPr>
            <a:endParaRPr lang="en-US" sz="3200">
              <a:latin typeface="Times New Roman" panose="02020603050405020304" charset="0"/>
              <a:cs typeface="Times New Roman" panose="02020603050405020304" charset="0"/>
            </a:endParaRPr>
          </a:p>
          <a:p>
            <a:pPr marL="0" indent="0">
              <a:buNone/>
            </a:pPr>
            <a:endParaRPr lang="en-US" sz="3200">
              <a:latin typeface="Times New Roman" panose="02020603050405020304" charset="0"/>
              <a:cs typeface="Times New Roman" panose="02020603050405020304" charset="0"/>
            </a:endParaRPr>
          </a:p>
        </p:txBody>
      </p:sp>
      <p:sp>
        <p:nvSpPr>
          <p:cNvPr id="4" name="Slide Number Placeholder 3"/>
          <p:cNvSpPr>
            <a:spLocks noGrp="1"/>
          </p:cNvSpPr>
          <p:nvPr>
            <p:ph type="sldNum" sz="quarter" idx="12"/>
          </p:nvPr>
        </p:nvSpPr>
        <p:spPr/>
        <p:txBody>
          <a:bodyPr/>
          <a:p>
            <a:fld id="{9B618960-8005-486C-9A75-10CB2AAC16F9}" type="slidenum">
              <a:rPr lang="en-US" smtClean="0"/>
            </a:fld>
            <a:endParaRPr lang="en-US"/>
          </a:p>
        </p:txBody>
      </p:sp>
      <mc:AlternateContent xmlns:mc="http://schemas.openxmlformats.org/markup-compatibility/2006">
        <mc:Choice xmlns:a14="http://schemas.microsoft.com/office/drawing/2010/main" Requires="a14">
          <p:sp>
            <p:nvSpPr>
              <p:cNvPr id="5" name="Text Box 4"/>
              <p:cNvSpPr txBox="1"/>
              <p:nvPr/>
            </p:nvSpPr>
            <p:spPr>
              <a:xfrm>
                <a:off x="9375140" y="4144645"/>
                <a:ext cx="2424430" cy="1120140"/>
              </a:xfrm>
              <a:prstGeom prst="rect">
                <a:avLst/>
              </a:prstGeom>
              <a:noFill/>
            </p:spPr>
            <p:txBody>
              <a:bodyPr wrap="square" rtlCol="0">
                <a:spAutoFit/>
              </a:bodyPr>
              <a:p>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cs typeface="Cambria Math" panose="02040503050406030204" pitchFamily="18" charset="0"/>
                        </a:rPr>
                        <m:t>𝐴𝑣</m:t>
                      </m:r>
                      <m:r>
                        <a:rPr lang="en-US" i="1">
                          <a:latin typeface="Cambria Math" panose="02040503050406030204" pitchFamily="18" charset="0"/>
                          <a:ea typeface="MS Mincho" charset="0"/>
                          <a:cs typeface="Cambria Math" panose="02040503050406030204" pitchFamily="18" charset="0"/>
                        </a:rPr>
                        <m:t> =</m:t>
                      </m:r>
                      <m:f>
                        <m:fPr>
                          <m:ctrlPr>
                            <a:rPr lang="en-US" i="1">
                              <a:latin typeface="Cambria Math" panose="02040503050406030204" pitchFamily="18" charset="0"/>
                              <a:cs typeface="Cambria Math" panose="02040503050406030204" pitchFamily="18" charset="0"/>
                            </a:rPr>
                          </m:ctrlPr>
                        </m:fPr>
                        <m:num>
                          <m:r>
                            <a:rPr lang="en-US" i="1">
                              <a:latin typeface="Cambria Math" panose="02040503050406030204" pitchFamily="18" charset="0"/>
                              <a:ea typeface="MS Mincho" charset="0"/>
                              <a:cs typeface="Cambria Math" panose="02040503050406030204" pitchFamily="18" charset="0"/>
                            </a:rPr>
                            <m:t>1</m:t>
                          </m:r>
                        </m:num>
                        <m:den>
                          <m:r>
                            <a:rPr lang="en-US" i="1">
                              <a:latin typeface="Cambria Math" panose="02040503050406030204" pitchFamily="18" charset="0"/>
                              <a:cs typeface="Cambria Math" panose="02040503050406030204" pitchFamily="18" charset="0"/>
                            </a:rPr>
                            <m:t>𝑛</m:t>
                          </m:r>
                        </m:den>
                      </m:f>
                      <m:nary>
                        <m:naryPr>
                          <m:chr m:val="∑"/>
                          <m:limLoc m:val="undOvr"/>
                          <m:ctrlPr>
                            <a:rPr lang="en-US" i="1">
                              <a:latin typeface="Cambria Math" panose="02040503050406030204" pitchFamily="18" charset="0"/>
                              <a:cs typeface="Cambria Math" panose="02040503050406030204" pitchFamily="18" charset="0"/>
                            </a:rPr>
                          </m:ctrlPr>
                        </m:naryPr>
                        <m:sub>
                          <m:r>
                            <a:rPr lang="en-US" i="1">
                              <a:latin typeface="Cambria Math" panose="02040503050406030204" pitchFamily="18" charset="0"/>
                              <a:ea typeface="MS Mincho" charset="0"/>
                              <a:cs typeface="Cambria Math" panose="02040503050406030204" pitchFamily="18" charset="0"/>
                            </a:rPr>
                            <m:t>1</m:t>
                          </m:r>
                        </m:sub>
                        <m:sup>
                          <m:r>
                            <a:rPr lang="en-US" i="1">
                              <a:latin typeface="Cambria Math" panose="02040503050406030204" pitchFamily="18" charset="0"/>
                              <a:cs typeface="Cambria Math" panose="02040503050406030204" pitchFamily="18" charset="0"/>
                            </a:rPr>
                            <m:t>𝑛</m:t>
                          </m:r>
                        </m:sup>
                        <m:e>
                          <m:f>
                            <m:fPr>
                              <m:ctrlPr>
                                <a:rPr lang="en-US" i="1">
                                  <a:latin typeface="Cambria Math" panose="02040503050406030204" pitchFamily="18" charset="0"/>
                                  <a:cs typeface="Cambria Math" panose="02040503050406030204" pitchFamily="18" charset="0"/>
                                </a:rPr>
                              </m:ctrlPr>
                            </m:fPr>
                            <m:num>
                              <m:r>
                                <a:rPr lang="en-US" i="1">
                                  <a:latin typeface="Cambria Math" panose="02040503050406030204" pitchFamily="18" charset="0"/>
                                  <a:cs typeface="Cambria Math" panose="02040503050406030204" pitchFamily="18" charset="0"/>
                                </a:rPr>
                                <m:t>𝑇𝑠</m:t>
                              </m:r>
                            </m:num>
                            <m:den>
                              <m:r>
                                <a:rPr lang="en-US" i="1">
                                  <a:latin typeface="Cambria Math" panose="02040503050406030204" pitchFamily="18" charset="0"/>
                                  <a:cs typeface="Cambria Math" panose="02040503050406030204" pitchFamily="18" charset="0"/>
                                </a:rPr>
                                <m:t>𝑇𝑡</m:t>
                              </m:r>
                            </m:den>
                          </m:f>
                        </m:e>
                      </m:nary>
                      <m:r>
                        <a:rPr lang="en-US" i="1">
                          <a:latin typeface="Cambria Math" panose="02040503050406030204" pitchFamily="18" charset="0"/>
                          <a:ea typeface="MS Mincho" charset="0"/>
                          <a:cs typeface="Cambria Math" panose="02040503050406030204" pitchFamily="18" charset="0"/>
                        </a:rPr>
                        <m:t>×</m:t>
                      </m:r>
                      <m:r>
                        <a:rPr lang="en-US" i="1">
                          <a:latin typeface="Cambria Math" panose="02040503050406030204" pitchFamily="18" charset="0"/>
                          <a:ea typeface="MS Mincho" charset="0"/>
                          <a:cs typeface="Cambria Math" panose="02040503050406030204" pitchFamily="18" charset="0"/>
                        </a:rPr>
                        <m:t>100</m:t>
                      </m:r>
                      <m:r>
                        <a:rPr lang="en-US" i="1">
                          <a:latin typeface="Cambria Math" panose="02040503050406030204" pitchFamily="18" charset="0"/>
                          <a:ea typeface="MS Mincho" charset="0"/>
                          <a:cs typeface="Cambria Math" panose="02040503050406030204" pitchFamily="18" charset="0"/>
                        </a:rPr>
                        <m:t>%</m:t>
                      </m:r>
                    </m:oMath>
                  </m:oMathPara>
                </a14:m>
                <a:endParaRPr lang="en-US">
                  <a:latin typeface="Times New Roman" panose="02020603050405020304" charset="0"/>
                  <a:cs typeface="Times New Roman" panose="02020603050405020304" charset="0"/>
                </a:endParaRPr>
              </a:p>
              <a:p>
                <a:endParaRPr lang="en-US"/>
              </a:p>
            </p:txBody>
          </p:sp>
        </mc:Choice>
        <mc:Fallback>
          <p:sp>
            <p:nvSpPr>
              <p:cNvPr id="5" name="Text Box 4"/>
              <p:cNvSpPr txBox="1">
                <a:spLocks noRot="1" noChangeAspect="1" noMove="1" noResize="1" noEditPoints="1" noAdjustHandles="1" noChangeArrowheads="1" noChangeShapeType="1" noTextEdit="1"/>
              </p:cNvSpPr>
              <p:nvPr/>
            </p:nvSpPr>
            <p:spPr>
              <a:xfrm>
                <a:off x="9375140" y="4144645"/>
                <a:ext cx="2424430" cy="1120140"/>
              </a:xfrm>
              <a:prstGeom prst="rect">
                <a:avLst/>
              </a:prstGeom>
              <a:blipFill rotWithShape="1">
                <a:blip r:embed="rId1"/>
                <a:stretch>
                  <a:fillRect/>
                </a:stretch>
              </a:blipFill>
            </p:spPr>
            <p:txBody>
              <a:bodyPr/>
              <a:lstStyle/>
              <a:p>
                <a:r>
                  <a:rPr lang="en-US" altLang="en-US">
                    <a:noFill/>
                  </a:rPr>
                  <a:t> </a:t>
                </a:r>
                <a:endParaRPr lang="en-US" altLang="en-US">
                  <a:noFill/>
                </a:endParaRPr>
              </a:p>
            </p:txBody>
          </p:sp>
        </mc:Fallback>
      </mc:AlternateContent>
      <p:graphicFrame>
        <p:nvGraphicFramePr>
          <p:cNvPr id="6" name="Table 5"/>
          <p:cNvGraphicFramePr/>
          <p:nvPr/>
        </p:nvGraphicFramePr>
        <p:xfrm>
          <a:off x="593725" y="3658235"/>
          <a:ext cx="8531860" cy="2519045"/>
        </p:xfrm>
        <a:graphic>
          <a:graphicData uri="http://schemas.openxmlformats.org/drawingml/2006/table">
            <a:tbl>
              <a:tblPr firstRow="1" bandRow="1">
                <a:tableStyleId>{5C22544A-7EE6-4342-B048-85BDC9FD1C3A}</a:tableStyleId>
              </a:tblPr>
              <a:tblGrid>
                <a:gridCol w="2132965"/>
                <a:gridCol w="2132965"/>
                <a:gridCol w="2132965"/>
                <a:gridCol w="2132965"/>
              </a:tblGrid>
              <a:tr h="563245">
                <a:tc>
                  <a:txBody>
                    <a:bodyPr/>
                    <a:p>
                      <a:pPr indent="0" algn="ctr">
                        <a:buNone/>
                      </a:pPr>
                      <a:r>
                        <a:rPr lang="en-US" sz="1800" b="1">
                          <a:solidFill>
                            <a:srgbClr val="000000"/>
                          </a:solidFill>
                          <a:latin typeface="Times New Roman" panose="02020603050405020304" charset="0"/>
                          <a:cs typeface="Times New Roman" panose="02020603050405020304" charset="0"/>
                        </a:rPr>
                        <a:t>Users </a:t>
                      </a:r>
                      <a:endParaRPr lang="en-US" sz="1800" b="1">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solidFill>
                      <a:schemeClr val="accent2"/>
                    </a:solidFill>
                  </a:tcPr>
                </a:tc>
                <a:tc>
                  <a:txBody>
                    <a:bodyPr/>
                    <a:p>
                      <a:pPr indent="0" algn="ctr">
                        <a:buNone/>
                      </a:pPr>
                      <a:r>
                        <a:rPr lang="en-US" sz="1800" b="1">
                          <a:solidFill>
                            <a:srgbClr val="000000"/>
                          </a:solidFill>
                          <a:latin typeface="Times New Roman" panose="02020603050405020304" charset="0"/>
                          <a:cs typeface="Times New Roman" panose="02020603050405020304" charset="0"/>
                        </a:rPr>
                        <a:t>Temperatureusing lm35, F </a:t>
                      </a:r>
                      <a:endParaRPr lang="en-US" sz="1800" b="1">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solidFill>
                      <a:schemeClr val="accent2"/>
                    </a:solidFill>
                  </a:tcPr>
                </a:tc>
                <a:tc>
                  <a:txBody>
                    <a:bodyPr/>
                    <a:p>
                      <a:pPr indent="0" algn="ctr">
                        <a:buNone/>
                      </a:pPr>
                      <a:r>
                        <a:rPr lang="en-US" sz="1800" b="1">
                          <a:solidFill>
                            <a:srgbClr val="000000"/>
                          </a:solidFill>
                          <a:latin typeface="Times New Roman" panose="02020603050405020304" charset="0"/>
                          <a:cs typeface="Times New Roman" panose="02020603050405020304" charset="0"/>
                        </a:rPr>
                        <a:t>Temperatureusing thermometer, F </a:t>
                      </a:r>
                      <a:endParaRPr lang="en-US" sz="1800" b="1">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solidFill>
                      <a:schemeClr val="accent2"/>
                    </a:solidFill>
                  </a:tcPr>
                </a:tc>
                <a:tc>
                  <a:txBody>
                    <a:bodyPr/>
                    <a:p>
                      <a:pPr indent="0" algn="ctr">
                        <a:buNone/>
                      </a:pPr>
                      <a:r>
                        <a:rPr lang="en-US" sz="1800" b="1">
                          <a:solidFill>
                            <a:srgbClr val="000000"/>
                          </a:solidFill>
                          <a:latin typeface="Times New Roman" panose="02020603050405020304" charset="0"/>
                          <a:cs typeface="Times New Roman" panose="02020603050405020304" charset="0"/>
                        </a:rPr>
                        <a:t>Average accuracy </a:t>
                      </a:r>
                      <a:endParaRPr lang="en-US" sz="1800" b="1">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solidFill>
                      <a:schemeClr val="accent2"/>
                    </a:solidFill>
                  </a:tcPr>
                </a:tc>
              </a:tr>
              <a:tr h="391160">
                <a:tc>
                  <a:txBody>
                    <a:bodyPr/>
                    <a:p>
                      <a:pPr indent="0" algn="ctr">
                        <a:buNone/>
                      </a:pPr>
                      <a:r>
                        <a:rPr lang="en-US" sz="1800" b="0">
                          <a:solidFill>
                            <a:srgbClr val="000000"/>
                          </a:solidFill>
                          <a:latin typeface="Times New Roman" panose="02020603050405020304" charset="0"/>
                          <a:cs typeface="Times New Roman" panose="02020603050405020304" charset="0"/>
                        </a:rPr>
                        <a:t>User1</a:t>
                      </a:r>
                      <a:endParaRPr lang="en-US" sz="18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tc>
                <a:tc>
                  <a:txBody>
                    <a:bodyPr/>
                    <a:p>
                      <a:pPr indent="0" algn="ctr">
                        <a:buNone/>
                      </a:pPr>
                      <a:r>
                        <a:rPr lang="en-US" sz="1800" b="0">
                          <a:latin typeface="Times New Roman" panose="02020603050405020304" charset="0"/>
                          <a:cs typeface="Times New Roman" panose="02020603050405020304" charset="0"/>
                        </a:rPr>
                        <a:t>95.4</a:t>
                      </a:r>
                      <a:endParaRPr lang="en-US" sz="1800" b="0">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tc>
                <a:tc>
                  <a:txBody>
                    <a:bodyPr/>
                    <a:p>
                      <a:pPr indent="0" algn="ctr">
                        <a:buNone/>
                      </a:pPr>
                      <a:r>
                        <a:rPr lang="en-US" sz="1800" b="0">
                          <a:latin typeface="Times New Roman" panose="02020603050405020304" charset="0"/>
                          <a:cs typeface="Times New Roman" panose="02020603050405020304" charset="0"/>
                        </a:rPr>
                        <a:t>98.4</a:t>
                      </a:r>
                      <a:endParaRPr lang="en-US" sz="1800" b="0">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tc>
                <a:tc>
                  <a:txBody>
                    <a:bodyPr/>
                    <a:p>
                      <a:pPr indent="0" algn="ctr">
                        <a:buNone/>
                      </a:pPr>
                      <a:r>
                        <a:rPr lang="en-US" sz="1800" b="0">
                          <a:solidFill>
                            <a:srgbClr val="000000"/>
                          </a:solidFill>
                          <a:latin typeface="Times New Roman" panose="02020603050405020304" charset="0"/>
                          <a:cs typeface="Times New Roman" panose="02020603050405020304" charset="0"/>
                        </a:rPr>
                        <a:t> </a:t>
                      </a:r>
                      <a:endParaRPr lang="en-US" sz="18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tc>
              </a:tr>
              <a:tr h="391160">
                <a:tc>
                  <a:txBody>
                    <a:bodyPr/>
                    <a:p>
                      <a:pPr indent="0" algn="ctr">
                        <a:buNone/>
                      </a:pPr>
                      <a:r>
                        <a:rPr lang="en-US" sz="1800" b="0">
                          <a:solidFill>
                            <a:srgbClr val="000000"/>
                          </a:solidFill>
                          <a:latin typeface="Times New Roman" panose="02020603050405020304" charset="0"/>
                          <a:cs typeface="Times New Roman" panose="02020603050405020304" charset="0"/>
                        </a:rPr>
                        <a:t>User2</a:t>
                      </a:r>
                      <a:endParaRPr lang="en-US" sz="18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tc>
                <a:tc>
                  <a:txBody>
                    <a:bodyPr/>
                    <a:p>
                      <a:pPr indent="0" algn="ctr">
                        <a:buNone/>
                      </a:pPr>
                      <a:r>
                        <a:rPr lang="en-US" sz="1800" b="0">
                          <a:latin typeface="Times New Roman" panose="02020603050405020304" charset="0"/>
                          <a:cs typeface="Times New Roman" panose="02020603050405020304" charset="0"/>
                        </a:rPr>
                        <a:t>100.3</a:t>
                      </a:r>
                      <a:endParaRPr lang="en-US" sz="1800" b="0">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tc>
                <a:tc>
                  <a:txBody>
                    <a:bodyPr/>
                    <a:p>
                      <a:pPr indent="0" algn="ctr">
                        <a:buNone/>
                      </a:pPr>
                      <a:r>
                        <a:rPr lang="en-US" sz="1800" b="0">
                          <a:latin typeface="Times New Roman" panose="02020603050405020304" charset="0"/>
                          <a:cs typeface="Times New Roman" panose="02020603050405020304" charset="0"/>
                        </a:rPr>
                        <a:t>100.6</a:t>
                      </a:r>
                      <a:endParaRPr lang="en-US" sz="1800" b="0">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tc>
                <a:tc>
                  <a:txBody>
                    <a:bodyPr/>
                    <a:p>
                      <a:pPr indent="0" algn="ctr">
                        <a:buNone/>
                      </a:pPr>
                      <a:r>
                        <a:rPr lang="en-US" sz="1800" b="0">
                          <a:solidFill>
                            <a:srgbClr val="000000"/>
                          </a:solidFill>
                          <a:latin typeface="Times New Roman" panose="02020603050405020304" charset="0"/>
                          <a:cs typeface="Times New Roman" panose="02020603050405020304" charset="0"/>
                        </a:rPr>
                        <a:t> </a:t>
                      </a:r>
                      <a:endParaRPr lang="en-US" sz="18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tc>
              </a:tr>
              <a:tr h="391160">
                <a:tc>
                  <a:txBody>
                    <a:bodyPr/>
                    <a:p>
                      <a:pPr indent="0" algn="ctr">
                        <a:buNone/>
                      </a:pPr>
                      <a:r>
                        <a:rPr lang="en-US" sz="1800" b="0">
                          <a:solidFill>
                            <a:srgbClr val="000000"/>
                          </a:solidFill>
                          <a:latin typeface="Times New Roman" panose="02020603050405020304" charset="0"/>
                          <a:cs typeface="Times New Roman" panose="02020603050405020304" charset="0"/>
                        </a:rPr>
                        <a:t>User3</a:t>
                      </a:r>
                      <a:endParaRPr lang="en-US" sz="18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tc>
                <a:tc>
                  <a:txBody>
                    <a:bodyPr/>
                    <a:p>
                      <a:pPr indent="0" algn="ctr">
                        <a:buNone/>
                      </a:pPr>
                      <a:r>
                        <a:rPr lang="en-US" sz="1800" b="0">
                          <a:latin typeface="Times New Roman" panose="02020603050405020304" charset="0"/>
                          <a:cs typeface="Times New Roman" panose="02020603050405020304" charset="0"/>
                        </a:rPr>
                        <a:t>96.3</a:t>
                      </a:r>
                      <a:endParaRPr lang="en-US" sz="1800" b="0">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tc>
                <a:tc>
                  <a:txBody>
                    <a:bodyPr/>
                    <a:p>
                      <a:pPr indent="0" algn="ctr">
                        <a:buNone/>
                      </a:pPr>
                      <a:r>
                        <a:rPr lang="en-US" sz="1800" b="0">
                          <a:latin typeface="Times New Roman" panose="02020603050405020304" charset="0"/>
                          <a:cs typeface="Times New Roman" panose="02020603050405020304" charset="0"/>
                        </a:rPr>
                        <a:t>99.0</a:t>
                      </a:r>
                      <a:endParaRPr lang="en-US" sz="1800" b="0">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tc>
                <a:tc>
                  <a:txBody>
                    <a:bodyPr/>
                    <a:p>
                      <a:pPr indent="0" algn="ctr">
                        <a:buNone/>
                      </a:pPr>
                      <a:r>
                        <a:rPr lang="en-US" sz="1800" b="0">
                          <a:solidFill>
                            <a:srgbClr val="000000"/>
                          </a:solidFill>
                          <a:latin typeface="Times New Roman" panose="02020603050405020304" charset="0"/>
                          <a:cs typeface="Times New Roman" panose="02020603050405020304" charset="0"/>
                        </a:rPr>
                        <a:t>96.19%</a:t>
                      </a:r>
                      <a:endParaRPr lang="en-US" sz="18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tc>
              </a:tr>
              <a:tr h="391160">
                <a:tc>
                  <a:txBody>
                    <a:bodyPr/>
                    <a:p>
                      <a:pPr indent="0" algn="ctr">
                        <a:buNone/>
                      </a:pPr>
                      <a:r>
                        <a:rPr lang="en-US" sz="1800" b="0">
                          <a:solidFill>
                            <a:srgbClr val="000000"/>
                          </a:solidFill>
                          <a:latin typeface="Times New Roman" panose="02020603050405020304" charset="0"/>
                          <a:cs typeface="Times New Roman" panose="02020603050405020304" charset="0"/>
                        </a:rPr>
                        <a:t>User4</a:t>
                      </a:r>
                      <a:endParaRPr lang="en-US" sz="18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tc>
                <a:tc>
                  <a:txBody>
                    <a:bodyPr/>
                    <a:p>
                      <a:pPr indent="0" algn="ctr">
                        <a:buNone/>
                      </a:pPr>
                      <a:r>
                        <a:rPr lang="en-US" sz="1800" b="0">
                          <a:latin typeface="Times New Roman" panose="02020603050405020304" charset="0"/>
                          <a:cs typeface="Times New Roman" panose="02020603050405020304" charset="0"/>
                        </a:rPr>
                        <a:t>93.3</a:t>
                      </a:r>
                      <a:endParaRPr lang="en-US" sz="1800" b="0">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tc>
                <a:tc>
                  <a:txBody>
                    <a:bodyPr/>
                    <a:p>
                      <a:pPr indent="0" algn="ctr">
                        <a:buNone/>
                      </a:pPr>
                      <a:r>
                        <a:rPr lang="en-US" sz="1800" b="0">
                          <a:latin typeface="Times New Roman" panose="02020603050405020304" charset="0"/>
                          <a:cs typeface="Times New Roman" panose="02020603050405020304" charset="0"/>
                        </a:rPr>
                        <a:t>98.0</a:t>
                      </a:r>
                      <a:endParaRPr lang="en-US" sz="1800" b="0">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tc>
                <a:tc>
                  <a:txBody>
                    <a:bodyPr/>
                    <a:p>
                      <a:pPr indent="0" algn="ctr">
                        <a:buNone/>
                      </a:pPr>
                      <a:r>
                        <a:rPr lang="en-US" sz="1800" b="0">
                          <a:solidFill>
                            <a:srgbClr val="000000"/>
                          </a:solidFill>
                          <a:latin typeface="Times New Roman" panose="02020603050405020304" charset="0"/>
                          <a:cs typeface="Times New Roman" panose="02020603050405020304" charset="0"/>
                        </a:rPr>
                        <a:t> </a:t>
                      </a:r>
                      <a:endParaRPr lang="en-US" sz="18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tc>
              </a:tr>
              <a:tr h="391160">
                <a:tc>
                  <a:txBody>
                    <a:bodyPr/>
                    <a:p>
                      <a:pPr indent="0" algn="ctr">
                        <a:buNone/>
                      </a:pPr>
                      <a:r>
                        <a:rPr lang="en-US" sz="1800" b="0">
                          <a:solidFill>
                            <a:srgbClr val="000000"/>
                          </a:solidFill>
                          <a:latin typeface="Times New Roman" panose="02020603050405020304" charset="0"/>
                          <a:cs typeface="Times New Roman" panose="02020603050405020304" charset="0"/>
                        </a:rPr>
                        <a:t>User5 </a:t>
                      </a:r>
                      <a:endParaRPr lang="en-US" sz="18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tc>
                <a:tc>
                  <a:txBody>
                    <a:bodyPr/>
                    <a:p>
                      <a:pPr indent="0" algn="ctr">
                        <a:buNone/>
                      </a:pPr>
                      <a:r>
                        <a:rPr lang="en-US" sz="1800" b="0">
                          <a:latin typeface="Times New Roman" panose="02020603050405020304" charset="0"/>
                          <a:cs typeface="Times New Roman" panose="02020603050405020304" charset="0"/>
                        </a:rPr>
                        <a:t>89.9</a:t>
                      </a:r>
                      <a:endParaRPr lang="en-US" sz="1800" b="0">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tc>
                <a:tc>
                  <a:txBody>
                    <a:bodyPr/>
                    <a:p>
                      <a:pPr indent="0" algn="ctr">
                        <a:buNone/>
                      </a:pPr>
                      <a:r>
                        <a:rPr lang="en-US" sz="1800" b="0">
                          <a:latin typeface="Times New Roman" panose="02020603050405020304" charset="0"/>
                          <a:cs typeface="Times New Roman" panose="02020603050405020304" charset="0"/>
                        </a:rPr>
                        <a:t>97.9</a:t>
                      </a:r>
                      <a:endParaRPr lang="en-US" sz="1800" b="0">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tc>
                <a:tc>
                  <a:txBody>
                    <a:bodyPr/>
                    <a:p>
                      <a:pPr indent="0" algn="ctr">
                        <a:buNone/>
                      </a:pPr>
                      <a:endParaRPr lang="en-US" sz="18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tc>
              </a:tr>
            </a:tbl>
          </a:graphicData>
        </a:graphic>
      </p:graphicFrame>
      <p:sp>
        <p:nvSpPr>
          <p:cNvPr id="100" name="Text Box 99"/>
          <p:cNvSpPr txBox="1"/>
          <p:nvPr/>
        </p:nvSpPr>
        <p:spPr>
          <a:xfrm>
            <a:off x="593725" y="3131185"/>
            <a:ext cx="8531225" cy="368300"/>
          </a:xfrm>
          <a:prstGeom prst="rect">
            <a:avLst/>
          </a:prstGeom>
          <a:noFill/>
          <a:ln w="9525">
            <a:noFill/>
          </a:ln>
        </p:spPr>
        <p:txBody>
          <a:bodyPr wrap="square">
            <a:spAutoFit/>
          </a:bodyPr>
          <a:p>
            <a:pPr indent="0" algn="ctr"/>
            <a:r>
              <a:rPr lang="en-US" b="1">
                <a:solidFill>
                  <a:srgbClr val="000000"/>
                </a:solidFill>
                <a:latin typeface="Times New Roman" panose="02020603050405020304" charset="0"/>
                <a:cs typeface="CMBX9" charset="0"/>
              </a:rPr>
              <a:t>Table 3: </a:t>
            </a:r>
            <a:r>
              <a:rPr lang="en-US" b="0">
                <a:solidFill>
                  <a:srgbClr val="000000"/>
                </a:solidFill>
                <a:latin typeface="Times New Roman" panose="02020603050405020304" charset="0"/>
                <a:cs typeface="CMR9" charset="0"/>
              </a:rPr>
              <a:t>Comparison between Measured temperature and Actual temperature.</a:t>
            </a:r>
            <a:r>
              <a:rPr lang="en-US" sz="1200" b="0">
                <a:solidFill>
                  <a:srgbClr val="000000"/>
                </a:solidFill>
                <a:latin typeface="Times New Roman" panose="02020603050405020304" charset="0"/>
                <a:cs typeface="CMR9" charset="0"/>
              </a:rPr>
              <a:t> </a:t>
            </a:r>
            <a:endParaRPr lang="en-US"/>
          </a:p>
        </p:txBody>
      </p:sp>
      <p:cxnSp>
        <p:nvCxnSpPr>
          <p:cNvPr id="8" name="Straight Arrow Connector 7"/>
          <p:cNvCxnSpPr>
            <a:endCxn id="5" idx="1"/>
          </p:cNvCxnSpPr>
          <p:nvPr/>
        </p:nvCxnSpPr>
        <p:spPr>
          <a:xfrm flipV="1">
            <a:off x="8750935" y="4704715"/>
            <a:ext cx="624205" cy="455930"/>
          </a:xfrm>
          <a:prstGeom prst="straightConnector1">
            <a:avLst/>
          </a:prstGeom>
          <a:ln>
            <a:tailEnd type="arrow" w="med" len="med"/>
          </a:ln>
        </p:spPr>
        <p:style>
          <a:lnRef idx="3">
            <a:schemeClr val="dk1"/>
          </a:lnRef>
          <a:fillRef idx="0">
            <a:schemeClr val="dk1"/>
          </a:fillRef>
          <a:effectRef idx="2">
            <a:schemeClr val="dk1"/>
          </a:effectRef>
          <a:fontRef idx="minor">
            <a:schemeClr val="tx1"/>
          </a:fontRef>
        </p:style>
      </p:cxnSp>
      <p:sp>
        <p:nvSpPr>
          <p:cNvPr id="9" name="Text Box 8"/>
          <p:cNvSpPr txBox="1"/>
          <p:nvPr/>
        </p:nvSpPr>
        <p:spPr>
          <a:xfrm>
            <a:off x="9375140" y="3611880"/>
            <a:ext cx="2216785" cy="645160"/>
          </a:xfrm>
          <a:prstGeom prst="rect">
            <a:avLst/>
          </a:prstGeom>
          <a:noFill/>
        </p:spPr>
        <p:txBody>
          <a:bodyPr wrap="square" rtlCol="0">
            <a:spAutoFit/>
          </a:bodyPr>
          <a:p>
            <a:pPr algn="ctr"/>
            <a:r>
              <a:rPr lang="en-US">
                <a:latin typeface="Times New Roman" panose="02020603050405020304" charset="0"/>
                <a:cs typeface="Times New Roman" panose="02020603050405020304" charset="0"/>
              </a:rPr>
              <a:t>accuracy calculated using equation-</a:t>
            </a:r>
            <a:endParaRPr lang="en-US">
              <a:latin typeface="Times New Roman" panose="02020603050405020304" charset="0"/>
              <a:cs typeface="Times New Roman" panose="02020603050405020304"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Autofit/>
          </a:bodyPr>
          <a:p>
            <a:pPr algn="ctr"/>
            <a:r>
              <a:rPr lang="en-US" sz="4000">
                <a:solidFill>
                  <a:schemeClr val="tx1"/>
                </a:solidFill>
                <a:effectLst/>
                <a:latin typeface="Times New Roman" panose="02020603050405020304" charset="0"/>
                <a:cs typeface="Times New Roman" panose="02020603050405020304" charset="0"/>
                <a:sym typeface="+mn-ea"/>
              </a:rPr>
              <a:t>Performance Analysis: Heartbeat</a:t>
            </a:r>
            <a:endParaRPr lang="en-US" sz="4000" b="1">
              <a:solidFill>
                <a:schemeClr val="tx1"/>
              </a:solidFill>
              <a:effectLst/>
              <a:latin typeface="Times New Roman" panose="02020603050405020304" charset="0"/>
              <a:cs typeface="Times New Roman" panose="02020603050405020304" charset="0"/>
              <a:sym typeface="+mn-ea"/>
            </a:endParaRPr>
          </a:p>
        </p:txBody>
      </p:sp>
      <p:sp>
        <p:nvSpPr>
          <p:cNvPr id="4" name="Slide Number Placeholder 3"/>
          <p:cNvSpPr>
            <a:spLocks noGrp="1"/>
          </p:cNvSpPr>
          <p:nvPr>
            <p:ph type="sldNum" sz="quarter" idx="12"/>
          </p:nvPr>
        </p:nvSpPr>
        <p:spPr/>
        <p:txBody>
          <a:bodyPr/>
          <a:p>
            <a:fld id="{9B618960-8005-486C-9A75-10CB2AAC16F9}" type="slidenum">
              <a:rPr lang="en-US" smtClean="0"/>
            </a:fld>
            <a:endParaRPr lang="en-US"/>
          </a:p>
        </p:txBody>
      </p:sp>
      <p:graphicFrame>
        <p:nvGraphicFramePr>
          <p:cNvPr id="5" name="Content Placeholder 4"/>
          <p:cNvGraphicFramePr/>
          <p:nvPr>
            <p:ph idx="1"/>
          </p:nvPr>
        </p:nvGraphicFramePr>
        <p:xfrm>
          <a:off x="1304290" y="2880995"/>
          <a:ext cx="9979660" cy="2453640"/>
        </p:xfrm>
        <a:graphic>
          <a:graphicData uri="http://schemas.openxmlformats.org/drawingml/2006/table">
            <a:tbl>
              <a:tblPr firstRow="1" bandRow="1">
                <a:tableStyleId>{5C22544A-7EE6-4342-B048-85BDC9FD1C3A}</a:tableStyleId>
              </a:tblPr>
              <a:tblGrid>
                <a:gridCol w="2494915"/>
                <a:gridCol w="2494915"/>
                <a:gridCol w="2494915"/>
                <a:gridCol w="2494915"/>
              </a:tblGrid>
              <a:tr h="548640">
                <a:tc>
                  <a:txBody>
                    <a:bodyPr/>
                    <a:p>
                      <a:pPr indent="0" algn="ctr">
                        <a:buNone/>
                      </a:pPr>
                      <a:r>
                        <a:rPr lang="en-US" sz="1800" b="1">
                          <a:solidFill>
                            <a:srgbClr val="000000"/>
                          </a:solidFill>
                          <a:latin typeface="Times New Roman" panose="02020603050405020304" charset="0"/>
                          <a:cs typeface="Times New Roman" panose="02020603050405020304" charset="0"/>
                        </a:rPr>
                        <a:t>Users </a:t>
                      </a:r>
                      <a:endParaRPr lang="en-US" sz="1800" b="1">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solidFill>
                      <a:schemeClr val="accent2"/>
                    </a:solidFill>
                  </a:tcPr>
                </a:tc>
                <a:tc>
                  <a:txBody>
                    <a:bodyPr/>
                    <a:p>
                      <a:pPr indent="0" algn="ctr">
                        <a:buNone/>
                      </a:pPr>
                      <a:r>
                        <a:rPr lang="en-US" sz="1800" b="1">
                          <a:solidFill>
                            <a:srgbClr val="000000"/>
                          </a:solidFill>
                          <a:latin typeface="Times New Roman" panose="02020603050405020304" charset="0"/>
                          <a:cs typeface="Times New Roman" panose="02020603050405020304" charset="0"/>
                        </a:rPr>
                        <a:t>Heartbeatusing pulse sensor, bpm </a:t>
                      </a:r>
                      <a:endParaRPr lang="en-US" sz="1800" b="1">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solidFill>
                      <a:schemeClr val="accent2"/>
                    </a:solidFill>
                  </a:tcPr>
                </a:tc>
                <a:tc>
                  <a:txBody>
                    <a:bodyPr/>
                    <a:p>
                      <a:pPr indent="0" algn="ctr">
                        <a:buNone/>
                      </a:pPr>
                      <a:r>
                        <a:rPr lang="en-US" sz="1800" b="1">
                          <a:solidFill>
                            <a:srgbClr val="000000"/>
                          </a:solidFill>
                          <a:latin typeface="Times New Roman" panose="02020603050405020304" charset="0"/>
                          <a:cs typeface="Times New Roman" panose="02020603050405020304" charset="0"/>
                        </a:rPr>
                        <a:t>Normal heartbeat, bpm </a:t>
                      </a:r>
                      <a:endParaRPr lang="en-US" sz="1800" b="1">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solidFill>
                      <a:schemeClr val="accent2"/>
                    </a:solidFill>
                  </a:tcPr>
                </a:tc>
                <a:tc>
                  <a:txBody>
                    <a:bodyPr/>
                    <a:p>
                      <a:pPr indent="0" algn="ctr">
                        <a:buNone/>
                      </a:pPr>
                      <a:r>
                        <a:rPr lang="en-US" sz="1800" b="1">
                          <a:solidFill>
                            <a:srgbClr val="000000"/>
                          </a:solidFill>
                          <a:latin typeface="Times New Roman" panose="02020603050405020304" charset="0"/>
                          <a:cs typeface="Times New Roman" panose="02020603050405020304" charset="0"/>
                        </a:rPr>
                        <a:t>Average accuracy </a:t>
                      </a:r>
                      <a:endParaRPr lang="en-US" sz="1800" b="1">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solidFill>
                      <a:schemeClr val="accent2"/>
                    </a:solidFill>
                  </a:tcPr>
                </a:tc>
              </a:tr>
              <a:tr h="381000">
                <a:tc>
                  <a:txBody>
                    <a:bodyPr/>
                    <a:p>
                      <a:pPr indent="0" algn="ctr">
                        <a:buNone/>
                      </a:pPr>
                      <a:r>
                        <a:rPr lang="en-US" sz="1800" b="0">
                          <a:solidFill>
                            <a:srgbClr val="000000"/>
                          </a:solidFill>
                          <a:latin typeface="Times New Roman" panose="02020603050405020304" charset="0"/>
                          <a:cs typeface="Times New Roman" panose="02020603050405020304" charset="0"/>
                        </a:rPr>
                        <a:t>User1</a:t>
                      </a:r>
                      <a:endParaRPr lang="en-US" sz="18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tc>
                <a:tc>
                  <a:txBody>
                    <a:bodyPr/>
                    <a:p>
                      <a:pPr indent="0" algn="ctr">
                        <a:buNone/>
                      </a:pPr>
                      <a:r>
                        <a:rPr lang="en-US" sz="1800" b="0">
                          <a:solidFill>
                            <a:srgbClr val="000000"/>
                          </a:solidFill>
                          <a:latin typeface="Times New Roman" panose="02020603050405020304" charset="0"/>
                          <a:cs typeface="Times New Roman" panose="02020603050405020304" charset="0"/>
                        </a:rPr>
                        <a:t>76</a:t>
                      </a:r>
                      <a:endParaRPr lang="en-US" sz="18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tc>
                <a:tc>
                  <a:txBody>
                    <a:bodyPr/>
                    <a:p>
                      <a:pPr indent="0" algn="ctr">
                        <a:buNone/>
                      </a:pPr>
                      <a:r>
                        <a:rPr lang="en-US" sz="1800" b="0">
                          <a:solidFill>
                            <a:srgbClr val="000000"/>
                          </a:solidFill>
                          <a:latin typeface="Times New Roman" panose="02020603050405020304" charset="0"/>
                          <a:cs typeface="Times New Roman" panose="02020603050405020304" charset="0"/>
                        </a:rPr>
                        <a:t>78</a:t>
                      </a:r>
                      <a:endParaRPr lang="en-US" sz="18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tc>
                <a:tc>
                  <a:txBody>
                    <a:bodyPr/>
                    <a:p>
                      <a:pPr indent="0" algn="ctr">
                        <a:buNone/>
                      </a:pPr>
                      <a:r>
                        <a:rPr lang="en-US" sz="1800" b="0">
                          <a:solidFill>
                            <a:srgbClr val="000000"/>
                          </a:solidFill>
                          <a:latin typeface="Times New Roman" panose="02020603050405020304" charset="0"/>
                          <a:cs typeface="Times New Roman" panose="02020603050405020304" charset="0"/>
                        </a:rPr>
                        <a:t> </a:t>
                      </a:r>
                      <a:endParaRPr lang="en-US" sz="18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tc>
              </a:tr>
              <a:tr h="381000">
                <a:tc>
                  <a:txBody>
                    <a:bodyPr/>
                    <a:p>
                      <a:pPr indent="0" algn="ctr">
                        <a:buNone/>
                      </a:pPr>
                      <a:r>
                        <a:rPr lang="en-US" sz="1800" b="0">
                          <a:solidFill>
                            <a:srgbClr val="000000"/>
                          </a:solidFill>
                          <a:latin typeface="Times New Roman" panose="02020603050405020304" charset="0"/>
                          <a:cs typeface="Times New Roman" panose="02020603050405020304" charset="0"/>
                        </a:rPr>
                        <a:t>User2</a:t>
                      </a:r>
                      <a:endParaRPr lang="en-US" sz="18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tc>
                <a:tc>
                  <a:txBody>
                    <a:bodyPr/>
                    <a:p>
                      <a:pPr indent="0" algn="ctr">
                        <a:buNone/>
                      </a:pPr>
                      <a:r>
                        <a:rPr lang="en-US" sz="1800" b="0">
                          <a:solidFill>
                            <a:srgbClr val="000000"/>
                          </a:solidFill>
                          <a:latin typeface="Times New Roman" panose="02020603050405020304" charset="0"/>
                          <a:cs typeface="Times New Roman" panose="02020603050405020304" charset="0"/>
                        </a:rPr>
                        <a:t>79</a:t>
                      </a:r>
                      <a:endParaRPr lang="en-US" sz="18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tc>
                <a:tc>
                  <a:txBody>
                    <a:bodyPr/>
                    <a:p>
                      <a:pPr indent="0" algn="ctr">
                        <a:buNone/>
                      </a:pPr>
                      <a:r>
                        <a:rPr lang="en-US" sz="1800" b="0">
                          <a:solidFill>
                            <a:srgbClr val="000000"/>
                          </a:solidFill>
                          <a:latin typeface="Times New Roman" panose="02020603050405020304" charset="0"/>
                          <a:cs typeface="Times New Roman" panose="02020603050405020304" charset="0"/>
                        </a:rPr>
                        <a:t>82</a:t>
                      </a:r>
                      <a:endParaRPr lang="en-US" sz="18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tc>
                <a:tc>
                  <a:txBody>
                    <a:bodyPr/>
                    <a:p>
                      <a:pPr indent="0" algn="ctr">
                        <a:buNone/>
                      </a:pPr>
                      <a:r>
                        <a:rPr lang="en-US" sz="1800" b="0">
                          <a:solidFill>
                            <a:srgbClr val="000000"/>
                          </a:solidFill>
                          <a:latin typeface="Times New Roman" panose="02020603050405020304" charset="0"/>
                          <a:cs typeface="Times New Roman" panose="02020603050405020304" charset="0"/>
                        </a:rPr>
                        <a:t> </a:t>
                      </a:r>
                      <a:endParaRPr lang="en-US" sz="18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tc>
              </a:tr>
              <a:tr h="381000">
                <a:tc>
                  <a:txBody>
                    <a:bodyPr/>
                    <a:p>
                      <a:pPr indent="0" algn="ctr">
                        <a:buNone/>
                      </a:pPr>
                      <a:r>
                        <a:rPr lang="en-US" sz="1800" b="0">
                          <a:solidFill>
                            <a:srgbClr val="000000"/>
                          </a:solidFill>
                          <a:latin typeface="Times New Roman" panose="02020603050405020304" charset="0"/>
                          <a:cs typeface="Times New Roman" panose="02020603050405020304" charset="0"/>
                        </a:rPr>
                        <a:t>User3</a:t>
                      </a:r>
                      <a:endParaRPr lang="en-US" sz="18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tc>
                <a:tc>
                  <a:txBody>
                    <a:bodyPr/>
                    <a:p>
                      <a:pPr indent="0" algn="ctr">
                        <a:buNone/>
                      </a:pPr>
                      <a:r>
                        <a:rPr lang="en-US" sz="1800" b="0">
                          <a:solidFill>
                            <a:srgbClr val="000000"/>
                          </a:solidFill>
                          <a:latin typeface="Times New Roman" panose="02020603050405020304" charset="0"/>
                          <a:cs typeface="Times New Roman" panose="02020603050405020304" charset="0"/>
                        </a:rPr>
                        <a:t>88</a:t>
                      </a:r>
                      <a:endParaRPr lang="en-US" sz="18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tc>
                <a:tc>
                  <a:txBody>
                    <a:bodyPr/>
                    <a:p>
                      <a:pPr indent="0" algn="ctr">
                        <a:buNone/>
                      </a:pPr>
                      <a:r>
                        <a:rPr lang="en-US" sz="1800" b="0">
                          <a:solidFill>
                            <a:srgbClr val="000000"/>
                          </a:solidFill>
                          <a:latin typeface="Times New Roman" panose="02020603050405020304" charset="0"/>
                          <a:cs typeface="Times New Roman" panose="02020603050405020304" charset="0"/>
                        </a:rPr>
                        <a:t>89</a:t>
                      </a:r>
                      <a:endParaRPr lang="en-US" sz="18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tc>
                <a:tc>
                  <a:txBody>
                    <a:bodyPr/>
                    <a:p>
                      <a:pPr indent="0" algn="ctr">
                        <a:buNone/>
                      </a:pPr>
                      <a:r>
                        <a:rPr lang="en-US" sz="1800" b="0">
                          <a:solidFill>
                            <a:srgbClr val="000000"/>
                          </a:solidFill>
                          <a:latin typeface="Times New Roman" panose="02020603050405020304" charset="0"/>
                          <a:cs typeface="Times New Roman" panose="02020603050405020304" charset="0"/>
                        </a:rPr>
                        <a:t>96.77%</a:t>
                      </a:r>
                      <a:endParaRPr lang="en-US" sz="18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tc>
              </a:tr>
              <a:tr h="381000">
                <a:tc>
                  <a:txBody>
                    <a:bodyPr/>
                    <a:p>
                      <a:pPr indent="0" algn="ctr">
                        <a:buNone/>
                      </a:pPr>
                      <a:r>
                        <a:rPr lang="en-US" sz="1800" b="0">
                          <a:solidFill>
                            <a:srgbClr val="000000"/>
                          </a:solidFill>
                          <a:latin typeface="Times New Roman" panose="02020603050405020304" charset="0"/>
                          <a:cs typeface="Times New Roman" panose="02020603050405020304" charset="0"/>
                        </a:rPr>
                        <a:t>User4</a:t>
                      </a:r>
                      <a:endParaRPr lang="en-US" sz="18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tc>
                <a:tc>
                  <a:txBody>
                    <a:bodyPr/>
                    <a:p>
                      <a:pPr indent="0" algn="ctr">
                        <a:buNone/>
                      </a:pPr>
                      <a:r>
                        <a:rPr lang="en-US" sz="1800" b="0">
                          <a:solidFill>
                            <a:srgbClr val="000000"/>
                          </a:solidFill>
                          <a:latin typeface="Times New Roman" panose="02020603050405020304" charset="0"/>
                          <a:cs typeface="Times New Roman" panose="02020603050405020304" charset="0"/>
                        </a:rPr>
                        <a:t>81</a:t>
                      </a:r>
                      <a:endParaRPr lang="en-US" sz="18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tc>
                <a:tc>
                  <a:txBody>
                    <a:bodyPr/>
                    <a:p>
                      <a:pPr indent="0" algn="ctr">
                        <a:buNone/>
                      </a:pPr>
                      <a:r>
                        <a:rPr lang="en-US" sz="1800" b="0">
                          <a:solidFill>
                            <a:srgbClr val="000000"/>
                          </a:solidFill>
                          <a:latin typeface="Times New Roman" panose="02020603050405020304" charset="0"/>
                          <a:cs typeface="Times New Roman" panose="02020603050405020304" charset="0"/>
                        </a:rPr>
                        <a:t>84</a:t>
                      </a:r>
                      <a:endParaRPr lang="en-US" sz="18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tc>
                <a:tc>
                  <a:txBody>
                    <a:bodyPr/>
                    <a:p>
                      <a:pPr indent="0" algn="ctr">
                        <a:buNone/>
                      </a:pPr>
                      <a:r>
                        <a:rPr lang="en-US" sz="1800" b="0">
                          <a:solidFill>
                            <a:srgbClr val="000000"/>
                          </a:solidFill>
                          <a:latin typeface="Times New Roman" panose="02020603050405020304" charset="0"/>
                          <a:cs typeface="Times New Roman" panose="02020603050405020304" charset="0"/>
                        </a:rPr>
                        <a:t> </a:t>
                      </a:r>
                      <a:endParaRPr lang="en-US" sz="18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tc>
              </a:tr>
              <a:tr h="381000">
                <a:tc>
                  <a:txBody>
                    <a:bodyPr/>
                    <a:p>
                      <a:pPr indent="0" algn="ctr">
                        <a:buNone/>
                      </a:pPr>
                      <a:r>
                        <a:rPr lang="en-US" sz="1800" b="0">
                          <a:solidFill>
                            <a:srgbClr val="000000"/>
                          </a:solidFill>
                          <a:latin typeface="Times New Roman" panose="02020603050405020304" charset="0"/>
                          <a:cs typeface="Times New Roman" panose="02020603050405020304" charset="0"/>
                        </a:rPr>
                        <a:t>User5</a:t>
                      </a:r>
                      <a:endParaRPr lang="en-US" sz="18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tc>
                <a:tc>
                  <a:txBody>
                    <a:bodyPr/>
                    <a:p>
                      <a:pPr indent="0" algn="ctr">
                        <a:buNone/>
                      </a:pPr>
                      <a:r>
                        <a:rPr lang="en-US" sz="1800" b="0">
                          <a:solidFill>
                            <a:srgbClr val="000000"/>
                          </a:solidFill>
                          <a:latin typeface="Times New Roman" panose="02020603050405020304" charset="0"/>
                          <a:cs typeface="Times New Roman" panose="02020603050405020304" charset="0"/>
                        </a:rPr>
                        <a:t>90</a:t>
                      </a:r>
                      <a:endParaRPr lang="en-US" sz="18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tc>
                <a:tc>
                  <a:txBody>
                    <a:bodyPr/>
                    <a:p>
                      <a:pPr indent="0" algn="ctr">
                        <a:buNone/>
                      </a:pPr>
                      <a:r>
                        <a:rPr lang="en-US" sz="1800" b="0">
                          <a:solidFill>
                            <a:srgbClr val="000000"/>
                          </a:solidFill>
                          <a:latin typeface="Times New Roman" panose="02020603050405020304" charset="0"/>
                          <a:cs typeface="Times New Roman" panose="02020603050405020304" charset="0"/>
                        </a:rPr>
                        <a:t>95</a:t>
                      </a:r>
                      <a:endParaRPr lang="en-US" sz="18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tc>
                <a:tc>
                  <a:txBody>
                    <a:bodyPr/>
                    <a:p>
                      <a:pPr indent="0" algn="ctr">
                        <a:buNone/>
                      </a:pPr>
                      <a:endParaRPr lang="en-US" sz="18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tc>
              </a:tr>
            </a:tbl>
          </a:graphicData>
        </a:graphic>
      </p:graphicFrame>
      <p:sp>
        <p:nvSpPr>
          <p:cNvPr id="100" name="Text Box 99"/>
          <p:cNvSpPr txBox="1"/>
          <p:nvPr/>
        </p:nvSpPr>
        <p:spPr>
          <a:xfrm>
            <a:off x="1304290" y="2282190"/>
            <a:ext cx="9979660" cy="368300"/>
          </a:xfrm>
          <a:prstGeom prst="rect">
            <a:avLst/>
          </a:prstGeom>
          <a:noFill/>
          <a:ln w="9525">
            <a:noFill/>
          </a:ln>
        </p:spPr>
        <p:txBody>
          <a:bodyPr wrap="square">
            <a:spAutoFit/>
          </a:bodyPr>
          <a:p>
            <a:pPr indent="0" algn="ctr"/>
            <a:r>
              <a:rPr lang="en-US" b="1">
                <a:solidFill>
                  <a:srgbClr val="000000"/>
                </a:solidFill>
                <a:latin typeface="Times New Roman" panose="02020603050405020304" charset="0"/>
                <a:cs typeface="CMBX9" charset="0"/>
              </a:rPr>
              <a:t>Table 4:</a:t>
            </a:r>
            <a:r>
              <a:rPr lang="en-US" b="0">
                <a:solidFill>
                  <a:srgbClr val="000000"/>
                </a:solidFill>
                <a:latin typeface="Times New Roman" panose="02020603050405020304" charset="0"/>
                <a:cs typeface="CMR9" charset="0"/>
              </a:rPr>
              <a:t> Comparison between measured heartbeat and actual heartbeat.</a:t>
            </a:r>
            <a:endParaRPr lang="en-US"/>
          </a:p>
        </p:txBody>
      </p:sp>
      <p:sp>
        <p:nvSpPr>
          <p:cNvPr id="7" name="Text Box 6"/>
          <p:cNvSpPr txBox="1"/>
          <p:nvPr/>
        </p:nvSpPr>
        <p:spPr>
          <a:xfrm>
            <a:off x="1005205" y="1131570"/>
            <a:ext cx="4872355" cy="521970"/>
          </a:xfrm>
          <a:prstGeom prst="rect">
            <a:avLst/>
          </a:prstGeom>
          <a:noFill/>
        </p:spPr>
        <p:txBody>
          <a:bodyPr wrap="square" rtlCol="0">
            <a:spAutoFit/>
          </a:bodyPr>
          <a:p>
            <a:pPr marL="285750" indent="-285750">
              <a:buFont typeface="Arial" panose="020B0604020202020204" pitchFamily="34" charset="0"/>
              <a:buChar char="•"/>
            </a:pPr>
            <a:r>
              <a:rPr lang="en-US" sz="2800">
                <a:latin typeface="Times New Roman" panose="02020603050405020304" charset="0"/>
                <a:cs typeface="Times New Roman" panose="02020603050405020304" charset="0"/>
              </a:rPr>
              <a:t>Heartbeat measured in BPM</a:t>
            </a:r>
            <a:r>
              <a:rPr lang="en-US"/>
              <a:t>.</a:t>
            </a:r>
            <a:endParaRPr 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Autofit/>
          </a:bodyPr>
          <a:p>
            <a:pPr algn="ctr"/>
            <a:r>
              <a:rPr lang="en-US" sz="4000">
                <a:solidFill>
                  <a:schemeClr val="tx1"/>
                </a:solidFill>
                <a:effectLst/>
                <a:latin typeface="Times New Roman" panose="02020603050405020304" charset="0"/>
                <a:cs typeface="Times New Roman" panose="02020603050405020304" charset="0"/>
                <a:sym typeface="+mn-ea"/>
              </a:rPr>
              <a:t>Performance Analysis: Body Motion</a:t>
            </a:r>
            <a:endParaRPr lang="en-US" sz="4000">
              <a:solidFill>
                <a:schemeClr val="tx1"/>
              </a:solidFill>
              <a:effectLst/>
              <a:latin typeface="Times New Roman" panose="02020603050405020304" charset="0"/>
              <a:cs typeface="Times New Roman" panose="02020603050405020304" charset="0"/>
              <a:sym typeface="+mn-ea"/>
            </a:endParaRPr>
          </a:p>
        </p:txBody>
      </p:sp>
      <p:sp>
        <p:nvSpPr>
          <p:cNvPr id="3" name="Content Placeholder 2"/>
          <p:cNvSpPr>
            <a:spLocks noGrp="1"/>
          </p:cNvSpPr>
          <p:nvPr>
            <p:ph idx="1"/>
          </p:nvPr>
        </p:nvSpPr>
        <p:spPr/>
        <p:txBody>
          <a:bodyPr/>
          <a:p>
            <a:r>
              <a:rPr lang="en-US">
                <a:latin typeface="Times New Roman" panose="02020603050405020304" charset="0"/>
                <a:cs typeface="Times New Roman" panose="02020603050405020304" charset="0"/>
                <a:sym typeface="+mn-ea"/>
              </a:rPr>
              <a:t>Motion of a user in X, Y and Z axes.</a:t>
            </a:r>
            <a:endParaRPr lang="en-US">
              <a:latin typeface="Times New Roman" panose="02020603050405020304" charset="0"/>
              <a:cs typeface="Times New Roman" panose="02020603050405020304" charset="0"/>
              <a:sym typeface="+mn-ea"/>
            </a:endParaRPr>
          </a:p>
          <a:p>
            <a:pPr marL="0" indent="0">
              <a:buNone/>
            </a:pPr>
            <a:endParaRPr lang="en-US"/>
          </a:p>
        </p:txBody>
      </p:sp>
      <p:sp>
        <p:nvSpPr>
          <p:cNvPr id="4" name="Slide Number Placeholder 3"/>
          <p:cNvSpPr>
            <a:spLocks noGrp="1"/>
          </p:cNvSpPr>
          <p:nvPr>
            <p:ph type="sldNum" sz="quarter" idx="12"/>
          </p:nvPr>
        </p:nvSpPr>
        <p:spPr/>
        <p:txBody>
          <a:bodyPr/>
          <a:p>
            <a:fld id="{9B618960-8005-486C-9A75-10CB2AAC16F9}" type="slidenum">
              <a:rPr lang="en-US" smtClean="0"/>
            </a:fld>
            <a:endParaRPr lang="en-US"/>
          </a:p>
        </p:txBody>
      </p:sp>
      <p:graphicFrame>
        <p:nvGraphicFramePr>
          <p:cNvPr id="6" name="Table 5"/>
          <p:cNvGraphicFramePr/>
          <p:nvPr/>
        </p:nvGraphicFramePr>
        <p:xfrm>
          <a:off x="1830070" y="2950210"/>
          <a:ext cx="8531860" cy="2968625"/>
        </p:xfrm>
        <a:graphic>
          <a:graphicData uri="http://schemas.openxmlformats.org/drawingml/2006/table">
            <a:tbl>
              <a:tblPr firstRow="1" bandRow="1">
                <a:tableStyleId>{5C22544A-7EE6-4342-B048-85BDC9FD1C3A}</a:tableStyleId>
              </a:tblPr>
              <a:tblGrid>
                <a:gridCol w="2132965"/>
                <a:gridCol w="2132965"/>
                <a:gridCol w="2132965"/>
                <a:gridCol w="2132965"/>
              </a:tblGrid>
              <a:tr h="593725">
                <a:tc>
                  <a:txBody>
                    <a:bodyPr/>
                    <a:p>
                      <a:pPr indent="0" algn="ctr">
                        <a:buNone/>
                      </a:pPr>
                      <a:r>
                        <a:rPr lang="en-US" sz="1800" b="1">
                          <a:latin typeface="Times New Roman" panose="02020603050405020304" charset="0"/>
                          <a:cs typeface="Times New Roman" panose="02020603050405020304" charset="0"/>
                        </a:rPr>
                        <a:t> </a:t>
                      </a:r>
                      <a:endParaRPr lang="en-US" sz="1800" b="1">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solidFill>
                      <a:schemeClr val="accent2"/>
                    </a:solidFill>
                  </a:tcPr>
                </a:tc>
                <a:tc>
                  <a:txBody>
                    <a:bodyPr/>
                    <a:p>
                      <a:pPr indent="0" algn="ctr">
                        <a:buNone/>
                      </a:pPr>
                      <a:r>
                        <a:rPr lang="en-US" sz="1800" b="1">
                          <a:solidFill>
                            <a:schemeClr val="tx1"/>
                          </a:solidFill>
                          <a:latin typeface="Times New Roman" panose="02020603050405020304" charset="0"/>
                          <a:cs typeface="Times New Roman" panose="02020603050405020304" charset="0"/>
                        </a:rPr>
                        <a:t>X axis value</a:t>
                      </a:r>
                      <a:endParaRPr lang="en-US" sz="1800" b="1">
                        <a:solidFill>
                          <a:schemeClr val="tx1"/>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solidFill>
                      <a:schemeClr val="accent2"/>
                    </a:solidFill>
                  </a:tcPr>
                </a:tc>
                <a:tc>
                  <a:txBody>
                    <a:bodyPr/>
                    <a:p>
                      <a:pPr indent="0" algn="ctr">
                        <a:buNone/>
                      </a:pPr>
                      <a:r>
                        <a:rPr lang="en-US" sz="1800" b="1">
                          <a:solidFill>
                            <a:schemeClr val="tx1"/>
                          </a:solidFill>
                          <a:latin typeface="Times New Roman" panose="02020603050405020304" charset="0"/>
                          <a:cs typeface="Times New Roman" panose="02020603050405020304" charset="0"/>
                        </a:rPr>
                        <a:t>Y axis value</a:t>
                      </a:r>
                      <a:endParaRPr lang="en-US" sz="1800" b="1">
                        <a:solidFill>
                          <a:schemeClr val="tx1"/>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solidFill>
                      <a:schemeClr val="accent2"/>
                    </a:solidFill>
                  </a:tcPr>
                </a:tc>
                <a:tc>
                  <a:txBody>
                    <a:bodyPr/>
                    <a:p>
                      <a:pPr indent="0" algn="ctr">
                        <a:buNone/>
                      </a:pPr>
                      <a:r>
                        <a:rPr lang="en-US" sz="1800" b="1">
                          <a:solidFill>
                            <a:schemeClr val="tx1"/>
                          </a:solidFill>
                          <a:latin typeface="Times New Roman" panose="02020603050405020304" charset="0"/>
                          <a:cs typeface="Times New Roman" panose="02020603050405020304" charset="0"/>
                        </a:rPr>
                        <a:t>Z axis value</a:t>
                      </a:r>
                      <a:endParaRPr lang="en-US" sz="1800" b="1">
                        <a:solidFill>
                          <a:schemeClr val="tx1"/>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solidFill>
                      <a:schemeClr val="accent2"/>
                    </a:solidFill>
                  </a:tcPr>
                </a:tc>
              </a:tr>
              <a:tr h="593725">
                <a:tc>
                  <a:txBody>
                    <a:bodyPr/>
                    <a:p>
                      <a:pPr indent="0" algn="ctr">
                        <a:buNone/>
                      </a:pPr>
                      <a:r>
                        <a:rPr lang="en-US" sz="1800" b="0">
                          <a:latin typeface="Times New Roman" panose="02020603050405020304" charset="0"/>
                          <a:cs typeface="Times New Roman" panose="02020603050405020304" charset="0"/>
                        </a:rPr>
                        <a:t>Before motion</a:t>
                      </a:r>
                      <a:endParaRPr lang="en-US" sz="1800" b="0">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tc>
                <a:tc>
                  <a:txBody>
                    <a:bodyPr/>
                    <a:p>
                      <a:pPr indent="0" algn="ctr">
                        <a:buNone/>
                      </a:pPr>
                      <a:r>
                        <a:rPr lang="en-US" sz="1800" b="0">
                          <a:latin typeface="Times New Roman" panose="02020603050405020304" charset="0"/>
                          <a:cs typeface="Times New Roman" panose="02020603050405020304" charset="0"/>
                        </a:rPr>
                        <a:t>-4</a:t>
                      </a:r>
                      <a:endParaRPr lang="en-US" sz="1800" b="0">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tc>
                <a:tc>
                  <a:txBody>
                    <a:bodyPr/>
                    <a:p>
                      <a:pPr indent="0" algn="ctr">
                        <a:buNone/>
                      </a:pPr>
                      <a:r>
                        <a:rPr lang="en-US" sz="1800" b="0">
                          <a:latin typeface="Times New Roman" panose="02020603050405020304" charset="0"/>
                          <a:cs typeface="Times New Roman" panose="02020603050405020304" charset="0"/>
                        </a:rPr>
                        <a:t>25</a:t>
                      </a:r>
                      <a:endParaRPr lang="en-US" sz="1800" b="0">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tc>
                <a:tc>
                  <a:txBody>
                    <a:bodyPr/>
                    <a:p>
                      <a:pPr indent="0" algn="ctr">
                        <a:buNone/>
                      </a:pPr>
                      <a:r>
                        <a:rPr lang="en-US" sz="1800" b="0">
                          <a:latin typeface="Times New Roman" panose="02020603050405020304" charset="0"/>
                          <a:cs typeface="Times New Roman" panose="02020603050405020304" charset="0"/>
                        </a:rPr>
                        <a:t>213</a:t>
                      </a:r>
                      <a:endParaRPr lang="en-US" sz="1800" b="0">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tc>
              </a:tr>
              <a:tr h="593725">
                <a:tc>
                  <a:txBody>
                    <a:bodyPr/>
                    <a:p>
                      <a:pPr indent="0" algn="ctr">
                        <a:buNone/>
                      </a:pPr>
                      <a:r>
                        <a:rPr lang="en-US" sz="1800" b="0">
                          <a:latin typeface="Times New Roman" panose="02020603050405020304" charset="0"/>
                          <a:cs typeface="Times New Roman" panose="02020603050405020304" charset="0"/>
                        </a:rPr>
                        <a:t>Before motion</a:t>
                      </a:r>
                      <a:endParaRPr lang="en-US" sz="1800" b="0">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tc>
                <a:tc>
                  <a:txBody>
                    <a:bodyPr/>
                    <a:p>
                      <a:pPr indent="0" algn="ctr">
                        <a:buNone/>
                      </a:pPr>
                      <a:r>
                        <a:rPr lang="en-US" sz="1800" b="0">
                          <a:latin typeface="Times New Roman" panose="02020603050405020304" charset="0"/>
                          <a:cs typeface="Times New Roman" panose="02020603050405020304" charset="0"/>
                        </a:rPr>
                        <a:t>-4</a:t>
                      </a:r>
                      <a:endParaRPr lang="en-US" sz="1800" b="0">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tc>
                <a:tc>
                  <a:txBody>
                    <a:bodyPr/>
                    <a:p>
                      <a:pPr indent="0" algn="ctr">
                        <a:buNone/>
                      </a:pPr>
                      <a:r>
                        <a:rPr lang="en-US" sz="1800" b="0">
                          <a:latin typeface="Times New Roman" panose="02020603050405020304" charset="0"/>
                          <a:cs typeface="Times New Roman" panose="02020603050405020304" charset="0"/>
                        </a:rPr>
                        <a:t>25</a:t>
                      </a:r>
                      <a:endParaRPr lang="en-US" sz="1800" b="0">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tc>
                <a:tc>
                  <a:txBody>
                    <a:bodyPr/>
                    <a:p>
                      <a:pPr indent="0" algn="ctr">
                        <a:buNone/>
                      </a:pPr>
                      <a:r>
                        <a:rPr lang="en-US" sz="1800" b="0">
                          <a:latin typeface="Times New Roman" panose="02020603050405020304" charset="0"/>
                          <a:cs typeface="Times New Roman" panose="02020603050405020304" charset="0"/>
                        </a:rPr>
                        <a:t>213</a:t>
                      </a:r>
                      <a:endParaRPr lang="en-US" sz="1800" b="0">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tc>
              </a:tr>
              <a:tr h="593725">
                <a:tc>
                  <a:txBody>
                    <a:bodyPr/>
                    <a:p>
                      <a:pPr indent="0" algn="ctr">
                        <a:buNone/>
                      </a:pPr>
                      <a:r>
                        <a:rPr lang="en-US" sz="1800" b="0">
                          <a:latin typeface="Times New Roman" panose="02020603050405020304" charset="0"/>
                          <a:cs typeface="Times New Roman" panose="02020603050405020304" charset="0"/>
                        </a:rPr>
                        <a:t>After motion</a:t>
                      </a:r>
                      <a:endParaRPr lang="en-US" sz="1800" b="0">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tc>
                <a:tc>
                  <a:txBody>
                    <a:bodyPr/>
                    <a:p>
                      <a:pPr indent="0" algn="ctr">
                        <a:buNone/>
                      </a:pPr>
                      <a:r>
                        <a:rPr lang="en-US" sz="1800" b="0">
                          <a:latin typeface="Times New Roman" panose="02020603050405020304" charset="0"/>
                          <a:cs typeface="Times New Roman" panose="02020603050405020304" charset="0"/>
                        </a:rPr>
                        <a:t>62</a:t>
                      </a:r>
                      <a:endParaRPr lang="en-US" sz="1800" b="0">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tc>
                <a:tc>
                  <a:txBody>
                    <a:bodyPr/>
                    <a:p>
                      <a:pPr indent="0" algn="ctr">
                        <a:buNone/>
                      </a:pPr>
                      <a:r>
                        <a:rPr lang="en-US" sz="1800" b="0">
                          <a:latin typeface="Times New Roman" panose="02020603050405020304" charset="0"/>
                          <a:cs typeface="Times New Roman" panose="02020603050405020304" charset="0"/>
                        </a:rPr>
                        <a:t>13</a:t>
                      </a:r>
                      <a:endParaRPr lang="en-US" sz="1800" b="0">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tc>
                <a:tc>
                  <a:txBody>
                    <a:bodyPr/>
                    <a:p>
                      <a:pPr indent="0" algn="ctr">
                        <a:buNone/>
                      </a:pPr>
                      <a:r>
                        <a:rPr lang="en-US" sz="1800" b="0">
                          <a:latin typeface="Times New Roman" panose="02020603050405020304" charset="0"/>
                          <a:cs typeface="Times New Roman" panose="02020603050405020304" charset="0"/>
                        </a:rPr>
                        <a:t>204</a:t>
                      </a:r>
                      <a:endParaRPr lang="en-US" sz="1800" b="0">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tc>
              </a:tr>
              <a:tr h="593725">
                <a:tc>
                  <a:txBody>
                    <a:bodyPr/>
                    <a:p>
                      <a:pPr indent="0" algn="ctr">
                        <a:buNone/>
                      </a:pPr>
                      <a:r>
                        <a:rPr lang="en-US" sz="1800" b="0">
                          <a:latin typeface="Times New Roman" panose="02020603050405020304" charset="0"/>
                          <a:cs typeface="Times New Roman" panose="02020603050405020304" charset="0"/>
                        </a:rPr>
                        <a:t>After motion</a:t>
                      </a:r>
                      <a:endParaRPr lang="en-US" sz="1800" b="0">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tc>
                <a:tc>
                  <a:txBody>
                    <a:bodyPr/>
                    <a:p>
                      <a:pPr indent="0" algn="ctr">
                        <a:buNone/>
                      </a:pPr>
                      <a:r>
                        <a:rPr lang="en-US" sz="1800" b="0">
                          <a:latin typeface="Times New Roman" panose="02020603050405020304" charset="0"/>
                          <a:cs typeface="Times New Roman" panose="02020603050405020304" charset="0"/>
                        </a:rPr>
                        <a:t>74</a:t>
                      </a:r>
                      <a:endParaRPr lang="en-US" sz="1800" b="0">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tc>
                <a:tc>
                  <a:txBody>
                    <a:bodyPr/>
                    <a:p>
                      <a:pPr indent="0" algn="ctr">
                        <a:buNone/>
                      </a:pPr>
                      <a:r>
                        <a:rPr lang="en-US" sz="1800" b="0">
                          <a:latin typeface="Times New Roman" panose="02020603050405020304" charset="0"/>
                          <a:cs typeface="Times New Roman" panose="02020603050405020304" charset="0"/>
                        </a:rPr>
                        <a:t>12</a:t>
                      </a:r>
                      <a:endParaRPr lang="en-US" sz="1800" b="0">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tc>
                <a:tc>
                  <a:txBody>
                    <a:bodyPr/>
                    <a:p>
                      <a:pPr indent="0" algn="ctr">
                        <a:buNone/>
                      </a:pPr>
                      <a:r>
                        <a:rPr lang="en-US" sz="1800" b="0">
                          <a:latin typeface="Times New Roman" panose="02020603050405020304" charset="0"/>
                          <a:cs typeface="Times New Roman" panose="02020603050405020304" charset="0"/>
                        </a:rPr>
                        <a:t>195</a:t>
                      </a:r>
                      <a:endParaRPr lang="en-US" sz="1800" b="0">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tc>
              </a:tr>
            </a:tbl>
          </a:graphicData>
        </a:graphic>
      </p:graphicFrame>
      <p:sp>
        <p:nvSpPr>
          <p:cNvPr id="100" name="Text Box 99"/>
          <p:cNvSpPr txBox="1"/>
          <p:nvPr/>
        </p:nvSpPr>
        <p:spPr>
          <a:xfrm>
            <a:off x="1830070" y="2430145"/>
            <a:ext cx="8531860" cy="368300"/>
          </a:xfrm>
          <a:prstGeom prst="rect">
            <a:avLst/>
          </a:prstGeom>
          <a:noFill/>
          <a:ln w="9525">
            <a:noFill/>
          </a:ln>
        </p:spPr>
        <p:txBody>
          <a:bodyPr wrap="square">
            <a:spAutoFit/>
          </a:bodyPr>
          <a:p>
            <a:pPr indent="0" algn="ctr"/>
            <a:r>
              <a:rPr lang="en-US" b="1">
                <a:solidFill>
                  <a:srgbClr val="000000"/>
                </a:solidFill>
                <a:latin typeface="Times New Roman" panose="02020603050405020304" charset="0"/>
                <a:cs typeface="CMBX9" charset="0"/>
              </a:rPr>
              <a:t>Table 5:  </a:t>
            </a:r>
            <a:r>
              <a:rPr lang="en-US" b="0">
                <a:solidFill>
                  <a:srgbClr val="000000"/>
                </a:solidFill>
                <a:latin typeface="Times New Roman" panose="02020603050405020304" charset="0"/>
                <a:cs typeface="CMBX9" charset="0"/>
              </a:rPr>
              <a:t>Accelerometer</a:t>
            </a:r>
            <a:r>
              <a:rPr lang="en-US" b="0">
                <a:solidFill>
                  <a:srgbClr val="000000"/>
                </a:solidFill>
                <a:latin typeface="Times New Roman" panose="02020603050405020304" charset="0"/>
                <a:cs typeface="CMR9" charset="0"/>
              </a:rPr>
              <a:t> sensor value of an user.</a:t>
            </a:r>
            <a:endParaRPr 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Autofit/>
          </a:bodyPr>
          <a:p>
            <a:pPr algn="ctr"/>
            <a:r>
              <a:rPr lang="en-US" sz="4000">
                <a:solidFill>
                  <a:schemeClr val="tx1"/>
                </a:solidFill>
                <a:effectLst/>
                <a:latin typeface="Times New Roman" panose="02020603050405020304" charset="0"/>
                <a:cs typeface="Times New Roman" panose="02020603050405020304" charset="0"/>
                <a:sym typeface="+mn-ea"/>
              </a:rPr>
              <a:t>Performance Analysis: GSR value</a:t>
            </a:r>
            <a:endParaRPr lang="en-US" sz="4000">
              <a:solidFill>
                <a:schemeClr val="tx1"/>
              </a:solidFill>
              <a:effectLst/>
              <a:latin typeface="Times New Roman" panose="02020603050405020304" charset="0"/>
              <a:cs typeface="Times New Roman" panose="02020603050405020304" charset="0"/>
              <a:sym typeface="+mn-ea"/>
            </a:endParaRPr>
          </a:p>
        </p:txBody>
      </p:sp>
      <p:sp>
        <p:nvSpPr>
          <p:cNvPr id="4" name="Slide Number Placeholder 3"/>
          <p:cNvSpPr>
            <a:spLocks noGrp="1"/>
          </p:cNvSpPr>
          <p:nvPr>
            <p:ph type="sldNum" sz="quarter" idx="12"/>
          </p:nvPr>
        </p:nvSpPr>
        <p:spPr/>
        <p:txBody>
          <a:bodyPr/>
          <a:p>
            <a:fld id="{9B618960-8005-486C-9A75-10CB2AAC16F9}" type="slidenum">
              <a:rPr lang="en-US" smtClean="0"/>
            </a:fld>
            <a:endParaRPr lang="en-US"/>
          </a:p>
        </p:txBody>
      </p:sp>
      <p:graphicFrame>
        <p:nvGraphicFramePr>
          <p:cNvPr id="5" name="Content Placeholder 4"/>
          <p:cNvGraphicFramePr/>
          <p:nvPr>
            <p:ph idx="1"/>
          </p:nvPr>
        </p:nvGraphicFramePr>
        <p:xfrm>
          <a:off x="1530350" y="2286000"/>
          <a:ext cx="8771890" cy="2286000"/>
        </p:xfrm>
        <a:graphic>
          <a:graphicData uri="http://schemas.openxmlformats.org/drawingml/2006/table">
            <a:tbl>
              <a:tblPr firstRow="1" bandRow="1">
                <a:tableStyleId>{5C22544A-7EE6-4342-B048-85BDC9FD1C3A}</a:tableStyleId>
              </a:tblPr>
              <a:tblGrid>
                <a:gridCol w="4385945"/>
                <a:gridCol w="4385945"/>
              </a:tblGrid>
              <a:tr h="381000">
                <a:tc>
                  <a:txBody>
                    <a:bodyPr/>
                    <a:p>
                      <a:pPr indent="0" algn="ctr">
                        <a:buNone/>
                      </a:pPr>
                      <a:r>
                        <a:rPr lang="en-US" sz="1800" b="1">
                          <a:solidFill>
                            <a:schemeClr val="tx1"/>
                          </a:solidFill>
                          <a:latin typeface="Times New Roman" panose="02020603050405020304" charset="0"/>
                          <a:cs typeface="Times New Roman" panose="02020603050405020304" charset="0"/>
                        </a:rPr>
                        <a:t>User</a:t>
                      </a:r>
                      <a:endParaRPr lang="en-US" sz="1800" b="1">
                        <a:solidFill>
                          <a:schemeClr val="tx1"/>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solidFill>
                      <a:schemeClr val="accent2"/>
                    </a:solidFill>
                  </a:tcPr>
                </a:tc>
                <a:tc>
                  <a:txBody>
                    <a:bodyPr/>
                    <a:p>
                      <a:pPr indent="0" algn="ctr">
                        <a:buNone/>
                      </a:pPr>
                      <a:r>
                        <a:rPr lang="en-US" sz="1800" b="1">
                          <a:solidFill>
                            <a:schemeClr val="tx1"/>
                          </a:solidFill>
                          <a:latin typeface="Times New Roman" panose="02020603050405020304" charset="0"/>
                          <a:cs typeface="Times New Roman" panose="02020603050405020304" charset="0"/>
                        </a:rPr>
                        <a:t>GSR data</a:t>
                      </a:r>
                      <a:endParaRPr lang="en-US" sz="1800" b="1">
                        <a:solidFill>
                          <a:schemeClr val="tx1"/>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solidFill>
                      <a:schemeClr val="accent2"/>
                    </a:solidFill>
                  </a:tcPr>
                </a:tc>
              </a:tr>
              <a:tr h="381000">
                <a:tc>
                  <a:txBody>
                    <a:bodyPr/>
                    <a:p>
                      <a:pPr indent="0" algn="ctr">
                        <a:buNone/>
                      </a:pPr>
                      <a:r>
                        <a:rPr lang="en-US" sz="1800" b="0">
                          <a:latin typeface="Times New Roman" panose="02020603050405020304" charset="0"/>
                          <a:cs typeface="Times New Roman" panose="02020603050405020304" charset="0"/>
                        </a:rPr>
                        <a:t>User1</a:t>
                      </a:r>
                      <a:endParaRPr lang="en-US" sz="1800" b="0">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tc>
                <a:tc>
                  <a:txBody>
                    <a:bodyPr/>
                    <a:p>
                      <a:pPr indent="0" algn="ctr">
                        <a:buNone/>
                      </a:pPr>
                      <a:r>
                        <a:rPr lang="en-US" sz="1800" b="0">
                          <a:latin typeface="Times New Roman" panose="02020603050405020304" charset="0"/>
                          <a:cs typeface="Times New Roman" panose="02020603050405020304" charset="0"/>
                        </a:rPr>
                        <a:t>195</a:t>
                      </a:r>
                      <a:endParaRPr lang="en-US" sz="1800" b="0">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tc>
              </a:tr>
              <a:tr h="381000">
                <a:tc>
                  <a:txBody>
                    <a:bodyPr/>
                    <a:p>
                      <a:pPr indent="0" algn="ctr">
                        <a:buNone/>
                      </a:pPr>
                      <a:r>
                        <a:rPr lang="en-US" sz="1800" b="0">
                          <a:latin typeface="Times New Roman" panose="02020603050405020304" charset="0"/>
                          <a:cs typeface="Times New Roman" panose="02020603050405020304" charset="0"/>
                        </a:rPr>
                        <a:t>User2</a:t>
                      </a:r>
                      <a:endParaRPr lang="en-US" sz="1800" b="0">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tc>
                <a:tc>
                  <a:txBody>
                    <a:bodyPr/>
                    <a:p>
                      <a:pPr indent="0" algn="ctr">
                        <a:buNone/>
                      </a:pPr>
                      <a:r>
                        <a:rPr lang="en-US" sz="1800" b="0">
                          <a:latin typeface="Times New Roman" panose="02020603050405020304" charset="0"/>
                          <a:cs typeface="Times New Roman" panose="02020603050405020304" charset="0"/>
                        </a:rPr>
                        <a:t>199</a:t>
                      </a:r>
                      <a:endParaRPr lang="en-US" sz="1800" b="0">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tc>
              </a:tr>
              <a:tr h="381000">
                <a:tc>
                  <a:txBody>
                    <a:bodyPr/>
                    <a:p>
                      <a:pPr indent="0" algn="ctr">
                        <a:buNone/>
                      </a:pPr>
                      <a:r>
                        <a:rPr lang="en-US" sz="1800" b="0">
                          <a:latin typeface="Times New Roman" panose="02020603050405020304" charset="0"/>
                          <a:cs typeface="Times New Roman" panose="02020603050405020304" charset="0"/>
                        </a:rPr>
                        <a:t>User3</a:t>
                      </a:r>
                      <a:endParaRPr lang="en-US" sz="1800" b="0">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tc>
                <a:tc>
                  <a:txBody>
                    <a:bodyPr/>
                    <a:p>
                      <a:pPr indent="0" algn="ctr">
                        <a:buNone/>
                      </a:pPr>
                      <a:r>
                        <a:rPr lang="en-US" sz="1800" b="0">
                          <a:latin typeface="Times New Roman" panose="02020603050405020304" charset="0"/>
                          <a:cs typeface="Times New Roman" panose="02020603050405020304" charset="0"/>
                        </a:rPr>
                        <a:t>201</a:t>
                      </a:r>
                      <a:endParaRPr lang="en-US" sz="1800" b="0">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tc>
              </a:tr>
              <a:tr h="381000">
                <a:tc>
                  <a:txBody>
                    <a:bodyPr/>
                    <a:p>
                      <a:pPr indent="0" algn="ctr">
                        <a:buNone/>
                      </a:pPr>
                      <a:r>
                        <a:rPr lang="en-US" sz="1800" b="0">
                          <a:latin typeface="Times New Roman" panose="02020603050405020304" charset="0"/>
                          <a:cs typeface="Times New Roman" panose="02020603050405020304" charset="0"/>
                        </a:rPr>
                        <a:t>User4</a:t>
                      </a:r>
                      <a:endParaRPr lang="en-US" sz="1800" b="0">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tc>
                <a:tc>
                  <a:txBody>
                    <a:bodyPr/>
                    <a:p>
                      <a:pPr indent="0" algn="ctr">
                        <a:buNone/>
                      </a:pPr>
                      <a:r>
                        <a:rPr lang="en-US" sz="1800" b="0">
                          <a:latin typeface="Times New Roman" panose="02020603050405020304" charset="0"/>
                          <a:cs typeface="Times New Roman" panose="02020603050405020304" charset="0"/>
                        </a:rPr>
                        <a:t>190</a:t>
                      </a:r>
                      <a:endParaRPr lang="en-US" sz="1800" b="0">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tc>
              </a:tr>
              <a:tr h="381000">
                <a:tc>
                  <a:txBody>
                    <a:bodyPr/>
                    <a:p>
                      <a:pPr indent="0" algn="ctr">
                        <a:buNone/>
                      </a:pPr>
                      <a:r>
                        <a:rPr lang="en-US" sz="1800" b="0">
                          <a:latin typeface="Times New Roman" panose="02020603050405020304" charset="0"/>
                          <a:cs typeface="Times New Roman" panose="02020603050405020304" charset="0"/>
                        </a:rPr>
                        <a:t>User5</a:t>
                      </a:r>
                      <a:endParaRPr lang="en-US" sz="1800" b="0">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tc>
                <a:tc>
                  <a:txBody>
                    <a:bodyPr/>
                    <a:p>
                      <a:pPr indent="0" algn="ctr">
                        <a:buNone/>
                      </a:pPr>
                      <a:r>
                        <a:rPr lang="en-US" sz="1800" b="0">
                          <a:latin typeface="Times New Roman" panose="02020603050405020304" charset="0"/>
                          <a:cs typeface="Times New Roman" panose="02020603050405020304" charset="0"/>
                        </a:rPr>
                        <a:t>210</a:t>
                      </a:r>
                      <a:endParaRPr lang="en-US" sz="1800" b="0">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tc>
              </a:tr>
            </a:tbl>
          </a:graphicData>
        </a:graphic>
      </p:graphicFrame>
      <p:sp>
        <p:nvSpPr>
          <p:cNvPr id="7" name="Text Box 6"/>
          <p:cNvSpPr txBox="1"/>
          <p:nvPr/>
        </p:nvSpPr>
        <p:spPr>
          <a:xfrm>
            <a:off x="1530350" y="1627505"/>
            <a:ext cx="8771890" cy="398780"/>
          </a:xfrm>
          <a:prstGeom prst="rect">
            <a:avLst/>
          </a:prstGeom>
          <a:noFill/>
          <a:ln w="9525">
            <a:noFill/>
          </a:ln>
        </p:spPr>
        <p:txBody>
          <a:bodyPr wrap="square">
            <a:spAutoFit/>
          </a:bodyPr>
          <a:p>
            <a:pPr indent="0" algn="ctr"/>
            <a:r>
              <a:rPr lang="en-US" sz="2000" b="1">
                <a:latin typeface="Times New Roman" panose="02020603050405020304" charset="0"/>
                <a:cs typeface="Calibri" panose="020F0502020204030204" charset="0"/>
              </a:rPr>
              <a:t>Table 6:</a:t>
            </a:r>
            <a:r>
              <a:rPr lang="en-US" sz="2000" b="0">
                <a:latin typeface="Times New Roman" panose="02020603050405020304" charset="0"/>
                <a:cs typeface="Calibri" panose="020F0502020204030204" charset="0"/>
              </a:rPr>
              <a:t> GSR sensor values for different users.</a:t>
            </a:r>
            <a:endParaRPr lang="en-US" sz="20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pPr algn="ctr"/>
            <a:r>
              <a:rPr lang="en-US" sz="4000">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rPr>
              <a:t>Presentation Outline</a:t>
            </a:r>
            <a:endParaRPr lang="en-US" sz="4000">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endParaRPr>
          </a:p>
        </p:txBody>
      </p:sp>
      <p:sp>
        <p:nvSpPr>
          <p:cNvPr id="3" name="Content Placeholder 2"/>
          <p:cNvSpPr>
            <a:spLocks noGrp="1"/>
          </p:cNvSpPr>
          <p:nvPr>
            <p:ph idx="1"/>
          </p:nvPr>
        </p:nvSpPr>
        <p:spPr/>
        <p:txBody>
          <a:bodyPr/>
          <a:p>
            <a:r>
              <a:rPr lang="en-US">
                <a:latin typeface="Times New Roman" panose="02020603050405020304" charset="0"/>
                <a:cs typeface="Times New Roman" panose="02020603050405020304" charset="0"/>
              </a:rPr>
              <a:t>Introduction</a:t>
            </a:r>
            <a:endParaRPr lang="en-US">
              <a:latin typeface="Times New Roman" panose="02020603050405020304" charset="0"/>
              <a:cs typeface="Times New Roman" panose="02020603050405020304" charset="0"/>
            </a:endParaRPr>
          </a:p>
          <a:p>
            <a:r>
              <a:rPr lang="en-US">
                <a:latin typeface="Times New Roman" panose="02020603050405020304" charset="0"/>
                <a:cs typeface="Times New Roman" panose="02020603050405020304" charset="0"/>
              </a:rPr>
              <a:t>Problem Statement</a:t>
            </a:r>
            <a:endParaRPr lang="en-US">
              <a:latin typeface="Times New Roman" panose="02020603050405020304" charset="0"/>
              <a:cs typeface="Times New Roman" panose="02020603050405020304" charset="0"/>
            </a:endParaRPr>
          </a:p>
          <a:p>
            <a:r>
              <a:rPr lang="en-US">
                <a:latin typeface="Times New Roman" panose="02020603050405020304" charset="0"/>
                <a:cs typeface="Times New Roman" panose="02020603050405020304" charset="0"/>
              </a:rPr>
              <a:t>Objectives</a:t>
            </a:r>
            <a:endParaRPr lang="en-US">
              <a:latin typeface="Times New Roman" panose="02020603050405020304" charset="0"/>
              <a:cs typeface="Times New Roman" panose="02020603050405020304" charset="0"/>
            </a:endParaRPr>
          </a:p>
          <a:p>
            <a:r>
              <a:rPr lang="en-US">
                <a:latin typeface="Times New Roman" panose="02020603050405020304" charset="0"/>
                <a:cs typeface="Times New Roman" panose="02020603050405020304" charset="0"/>
              </a:rPr>
              <a:t>Related Works</a:t>
            </a:r>
            <a:endParaRPr lang="en-US">
              <a:latin typeface="Times New Roman" panose="02020603050405020304" charset="0"/>
              <a:cs typeface="Times New Roman" panose="02020603050405020304" charset="0"/>
            </a:endParaRPr>
          </a:p>
          <a:p>
            <a:r>
              <a:rPr lang="en-US">
                <a:latin typeface="Times New Roman" panose="02020603050405020304" charset="0"/>
                <a:cs typeface="Times New Roman" panose="02020603050405020304" charset="0"/>
              </a:rPr>
              <a:t>Methodology</a:t>
            </a:r>
            <a:endParaRPr lang="en-US">
              <a:latin typeface="Times New Roman" panose="02020603050405020304" charset="0"/>
              <a:cs typeface="Times New Roman" panose="02020603050405020304" charset="0"/>
            </a:endParaRPr>
          </a:p>
          <a:p>
            <a:r>
              <a:rPr lang="en-US">
                <a:latin typeface="Times New Roman" panose="02020603050405020304" charset="0"/>
                <a:cs typeface="Times New Roman" panose="02020603050405020304" charset="0"/>
              </a:rPr>
              <a:t>Experimental Analysis</a:t>
            </a:r>
            <a:endParaRPr lang="en-US">
              <a:latin typeface="Times New Roman" panose="02020603050405020304" charset="0"/>
              <a:cs typeface="Times New Roman" panose="02020603050405020304" charset="0"/>
            </a:endParaRPr>
          </a:p>
          <a:p>
            <a:r>
              <a:rPr lang="en-US">
                <a:latin typeface="Times New Roman" panose="02020603050405020304" charset="0"/>
                <a:cs typeface="Times New Roman" panose="02020603050405020304" charset="0"/>
              </a:rPr>
              <a:t>Conclusions</a:t>
            </a:r>
            <a:endParaRPr lang="en-US">
              <a:latin typeface="Times New Roman" panose="02020603050405020304" charset="0"/>
              <a:cs typeface="Times New Roman" panose="02020603050405020304" charset="0"/>
            </a:endParaRPr>
          </a:p>
          <a:p>
            <a:r>
              <a:rPr lang="en-US">
                <a:latin typeface="Times New Roman" panose="02020603050405020304" charset="0"/>
                <a:cs typeface="Times New Roman" panose="02020603050405020304" charset="0"/>
              </a:rPr>
              <a:t>References</a:t>
            </a:r>
            <a:endParaRPr lang="en-US">
              <a:latin typeface="Times New Roman" panose="02020603050405020304" charset="0"/>
              <a:cs typeface="Times New Roman" panose="02020603050405020304" charset="0"/>
            </a:endParaRPr>
          </a:p>
        </p:txBody>
      </p:sp>
      <p:sp>
        <p:nvSpPr>
          <p:cNvPr id="4" name="Slide Number Placeholder 3"/>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rmAutofit fontScale="90000"/>
          </a:bodyPr>
          <a:p>
            <a:pPr algn="ctr"/>
            <a:r>
              <a:rPr lang="en-US" sz="4000">
                <a:solidFill>
                  <a:schemeClr val="tx1"/>
                </a:solidFill>
                <a:effectLst/>
                <a:latin typeface="Times New Roman" panose="02020603050405020304" charset="0"/>
                <a:cs typeface="Times New Roman" panose="02020603050405020304" charset="0"/>
                <a:sym typeface="+mn-ea"/>
              </a:rPr>
              <a:t>Performance Analysis: SpO</a:t>
            </a:r>
            <a:r>
              <a:rPr lang="en-US" sz="4000" baseline="-25000">
                <a:solidFill>
                  <a:schemeClr val="tx1"/>
                </a:solidFill>
                <a:effectLst/>
                <a:latin typeface="Times New Roman" panose="02020603050405020304" charset="0"/>
                <a:cs typeface="Times New Roman" panose="02020603050405020304" charset="0"/>
                <a:sym typeface="+mn-ea"/>
              </a:rPr>
              <a:t>2</a:t>
            </a:r>
            <a:r>
              <a:rPr lang="en-US" sz="4000">
                <a:solidFill>
                  <a:schemeClr val="tx1"/>
                </a:solidFill>
                <a:effectLst/>
                <a:latin typeface="Times New Roman" panose="02020603050405020304" charset="0"/>
                <a:cs typeface="Times New Roman" panose="02020603050405020304" charset="0"/>
                <a:sym typeface="+mn-ea"/>
              </a:rPr>
              <a:t> and Blood pressure</a:t>
            </a:r>
            <a:endParaRPr lang="en-US" sz="4000" baseline="-25000">
              <a:solidFill>
                <a:schemeClr val="tx1"/>
              </a:solidFill>
              <a:effectLst/>
              <a:latin typeface="Times New Roman" panose="02020603050405020304" charset="0"/>
              <a:cs typeface="Times New Roman" panose="02020603050405020304" charset="0"/>
              <a:sym typeface="+mn-ea"/>
            </a:endParaRPr>
          </a:p>
        </p:txBody>
      </p:sp>
      <p:sp>
        <p:nvSpPr>
          <p:cNvPr id="4" name="Slide Number Placeholder 3"/>
          <p:cNvSpPr>
            <a:spLocks noGrp="1"/>
          </p:cNvSpPr>
          <p:nvPr>
            <p:ph type="sldNum" sz="quarter" idx="12"/>
          </p:nvPr>
        </p:nvSpPr>
        <p:spPr/>
        <p:txBody>
          <a:bodyPr/>
          <a:p>
            <a:fld id="{9B618960-8005-486C-9A75-10CB2AAC16F9}" type="slidenum">
              <a:rPr lang="en-US" smtClean="0"/>
            </a:fld>
            <a:endParaRPr lang="en-US"/>
          </a:p>
        </p:txBody>
      </p:sp>
      <p:graphicFrame>
        <p:nvGraphicFramePr>
          <p:cNvPr id="5" name="Content Placeholder 4"/>
          <p:cNvGraphicFramePr/>
          <p:nvPr>
            <p:ph idx="1"/>
          </p:nvPr>
        </p:nvGraphicFramePr>
        <p:xfrm>
          <a:off x="1115060" y="2089785"/>
          <a:ext cx="9961880" cy="2678430"/>
        </p:xfrm>
        <a:graphic>
          <a:graphicData uri="http://schemas.openxmlformats.org/drawingml/2006/table">
            <a:tbl>
              <a:tblPr firstRow="1" bandRow="1">
                <a:tableStyleId>{5C22544A-7EE6-4342-B048-85BDC9FD1C3A}</a:tableStyleId>
              </a:tblPr>
              <a:tblGrid>
                <a:gridCol w="2490470"/>
                <a:gridCol w="2490470"/>
                <a:gridCol w="2490470"/>
                <a:gridCol w="2490470"/>
              </a:tblGrid>
              <a:tr h="392430">
                <a:tc>
                  <a:txBody>
                    <a:bodyPr/>
                    <a:p>
                      <a:pPr indent="0" algn="ctr">
                        <a:buNone/>
                      </a:pPr>
                      <a:r>
                        <a:rPr lang="en-US" sz="1800" b="0">
                          <a:solidFill>
                            <a:srgbClr val="000000"/>
                          </a:solidFill>
                          <a:latin typeface="Times New Roman" panose="02020603050405020304" charset="0"/>
                          <a:cs typeface="Times New Roman" panose="02020603050405020304" charset="0"/>
                        </a:rPr>
                        <a:t>Users </a:t>
                      </a:r>
                      <a:endParaRPr lang="en-US" sz="18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lnB w="12700" cmpd="sng">
                      <a:solidFill>
                        <a:schemeClr val="tx1"/>
                      </a:solidFill>
                      <a:prstDash val="solid"/>
                    </a:lnB>
                    <a:solidFill>
                      <a:schemeClr val="accent2"/>
                    </a:solidFill>
                  </a:tcPr>
                </a:tc>
                <a:tc>
                  <a:txBody>
                    <a:bodyPr/>
                    <a:p>
                      <a:pPr indent="0" algn="ctr">
                        <a:buNone/>
                      </a:pPr>
                      <a:r>
                        <a:rPr lang="en-US" sz="1800" b="0">
                          <a:solidFill>
                            <a:srgbClr val="000000"/>
                          </a:solidFill>
                          <a:latin typeface="Times New Roman" panose="02020603050405020304" charset="0"/>
                          <a:cs typeface="Times New Roman" panose="02020603050405020304" charset="0"/>
                        </a:rPr>
                        <a:t>Blood Oxygen Level(%)</a:t>
                      </a:r>
                      <a:endParaRPr lang="en-US" sz="18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solidFill>
                      <a:schemeClr val="accent2"/>
                    </a:solidFill>
                  </a:tcPr>
                </a:tc>
                <a:tc gridSpan="2">
                  <a:txBody>
                    <a:bodyPr/>
                    <a:p>
                      <a:pPr indent="0" algn="ctr">
                        <a:buNone/>
                      </a:pPr>
                      <a:r>
                        <a:rPr lang="en-US" sz="1800" b="0">
                          <a:solidFill>
                            <a:srgbClr val="000000"/>
                          </a:solidFill>
                          <a:latin typeface="Times New Roman" panose="02020603050405020304" charset="0"/>
                          <a:cs typeface="Times New Roman" panose="02020603050405020304" charset="0"/>
                        </a:rPr>
                        <a:t>Blood Pressure</a:t>
                      </a:r>
                      <a:endParaRPr lang="en-US" sz="18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solidFill>
                      <a:schemeClr val="accent2"/>
                    </a:solidFill>
                  </a:tcPr>
                </a:tc>
                <a:tc hMerge="1">
                  <a:tcPr/>
                </a:tc>
              </a:tr>
              <a:tr h="381000">
                <a:tc>
                  <a:txBody>
                    <a:bodyPr/>
                    <a:p>
                      <a:pPr indent="0" algn="ctr">
                        <a:buNone/>
                      </a:pPr>
                      <a:r>
                        <a:rPr lang="en-US" sz="1800" b="0">
                          <a:solidFill>
                            <a:srgbClr val="000000"/>
                          </a:solidFill>
                          <a:latin typeface="Times New Roman" panose="02020603050405020304" charset="0"/>
                          <a:cs typeface="Times New Roman" panose="02020603050405020304" charset="0"/>
                        </a:rPr>
                        <a:t> </a:t>
                      </a:r>
                      <a:endParaRPr lang="en-US" sz="18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lnT w="12700" cmpd="sng">
                      <a:solidFill>
                        <a:schemeClr val="tx1"/>
                      </a:solidFill>
                      <a:prstDash val="solid"/>
                    </a:lnT>
                  </a:tcPr>
                </a:tc>
                <a:tc>
                  <a:txBody>
                    <a:bodyPr/>
                    <a:p>
                      <a:pPr indent="0" algn="ctr">
                        <a:buNone/>
                      </a:pPr>
                      <a:r>
                        <a:rPr lang="en-US" sz="1800" b="0">
                          <a:solidFill>
                            <a:srgbClr val="000000"/>
                          </a:solidFill>
                          <a:latin typeface="Times New Roman" panose="02020603050405020304" charset="0"/>
                          <a:cs typeface="Times New Roman" panose="02020603050405020304" charset="0"/>
                        </a:rPr>
                        <a:t> </a:t>
                      </a:r>
                      <a:endParaRPr lang="en-US" sz="18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tc>
                <a:tc>
                  <a:txBody>
                    <a:bodyPr/>
                    <a:p>
                      <a:pPr indent="0" algn="ctr">
                        <a:buNone/>
                      </a:pPr>
                      <a:r>
                        <a:rPr lang="en-US" sz="1800" b="0">
                          <a:solidFill>
                            <a:srgbClr val="000000"/>
                          </a:solidFill>
                          <a:latin typeface="Times New Roman" panose="02020603050405020304" charset="0"/>
                          <a:cs typeface="Times New Roman" panose="02020603050405020304" charset="0"/>
                        </a:rPr>
                        <a:t>Systolic</a:t>
                      </a:r>
                      <a:endParaRPr lang="en-US" sz="18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tc>
                <a:tc>
                  <a:txBody>
                    <a:bodyPr/>
                    <a:p>
                      <a:pPr indent="0" algn="ctr">
                        <a:buNone/>
                      </a:pPr>
                      <a:r>
                        <a:rPr lang="en-US" sz="1800" b="0">
                          <a:solidFill>
                            <a:srgbClr val="000000"/>
                          </a:solidFill>
                          <a:latin typeface="Times New Roman" panose="02020603050405020304" charset="0"/>
                          <a:cs typeface="Times New Roman" panose="02020603050405020304" charset="0"/>
                        </a:rPr>
                        <a:t>Diastolic</a:t>
                      </a:r>
                      <a:endParaRPr lang="en-US" sz="18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tc>
              </a:tr>
              <a:tr h="381000">
                <a:tc>
                  <a:txBody>
                    <a:bodyPr/>
                    <a:p>
                      <a:pPr indent="0" algn="ctr">
                        <a:buNone/>
                      </a:pPr>
                      <a:r>
                        <a:rPr lang="en-US" sz="1800" b="0">
                          <a:solidFill>
                            <a:srgbClr val="000000"/>
                          </a:solidFill>
                          <a:latin typeface="Times New Roman" panose="02020603050405020304" charset="0"/>
                          <a:cs typeface="Times New Roman" panose="02020603050405020304" charset="0"/>
                        </a:rPr>
                        <a:t>User1</a:t>
                      </a:r>
                      <a:endParaRPr lang="en-US" sz="18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tc>
                <a:tc>
                  <a:txBody>
                    <a:bodyPr/>
                    <a:p>
                      <a:pPr indent="0" algn="ctr">
                        <a:buNone/>
                      </a:pPr>
                      <a:r>
                        <a:rPr lang="en-US" sz="1800" b="0">
                          <a:solidFill>
                            <a:srgbClr val="000000"/>
                          </a:solidFill>
                          <a:latin typeface="Times New Roman" panose="02020603050405020304" charset="0"/>
                          <a:cs typeface="Times New Roman" panose="02020603050405020304" charset="0"/>
                        </a:rPr>
                        <a:t>95</a:t>
                      </a:r>
                      <a:endParaRPr lang="en-US" sz="18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tc>
                <a:tc>
                  <a:txBody>
                    <a:bodyPr/>
                    <a:p>
                      <a:pPr indent="0" algn="ctr">
                        <a:buNone/>
                      </a:pPr>
                      <a:r>
                        <a:rPr lang="en-US" sz="1800" b="0">
                          <a:solidFill>
                            <a:srgbClr val="000000"/>
                          </a:solidFill>
                          <a:latin typeface="Times New Roman" panose="02020603050405020304" charset="0"/>
                          <a:cs typeface="Times New Roman" panose="02020603050405020304" charset="0"/>
                        </a:rPr>
                        <a:t>78</a:t>
                      </a:r>
                      <a:endParaRPr lang="en-US" sz="18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tc>
                <a:tc>
                  <a:txBody>
                    <a:bodyPr/>
                    <a:p>
                      <a:pPr indent="0" algn="ctr">
                        <a:buNone/>
                      </a:pPr>
                      <a:r>
                        <a:rPr lang="en-US" sz="1800" b="0">
                          <a:solidFill>
                            <a:srgbClr val="000000"/>
                          </a:solidFill>
                          <a:latin typeface="Times New Roman" panose="02020603050405020304" charset="0"/>
                          <a:cs typeface="Times New Roman" panose="02020603050405020304" charset="0"/>
                        </a:rPr>
                        <a:t>125</a:t>
                      </a:r>
                      <a:endParaRPr lang="en-US" sz="18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tc>
              </a:tr>
              <a:tr h="381000">
                <a:tc>
                  <a:txBody>
                    <a:bodyPr/>
                    <a:p>
                      <a:pPr indent="0" algn="ctr">
                        <a:buNone/>
                      </a:pPr>
                      <a:r>
                        <a:rPr lang="en-US" sz="1800" b="0">
                          <a:solidFill>
                            <a:srgbClr val="000000"/>
                          </a:solidFill>
                          <a:latin typeface="Times New Roman" panose="02020603050405020304" charset="0"/>
                          <a:cs typeface="Times New Roman" panose="02020603050405020304" charset="0"/>
                        </a:rPr>
                        <a:t>User2</a:t>
                      </a:r>
                      <a:endParaRPr lang="en-US" sz="18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tc>
                <a:tc>
                  <a:txBody>
                    <a:bodyPr/>
                    <a:p>
                      <a:pPr indent="0" algn="ctr">
                        <a:buNone/>
                      </a:pPr>
                      <a:r>
                        <a:rPr lang="en-US" sz="1800" b="0">
                          <a:solidFill>
                            <a:srgbClr val="000000"/>
                          </a:solidFill>
                          <a:latin typeface="Times New Roman" panose="02020603050405020304" charset="0"/>
                          <a:cs typeface="Times New Roman" panose="02020603050405020304" charset="0"/>
                        </a:rPr>
                        <a:t>96</a:t>
                      </a:r>
                      <a:endParaRPr lang="en-US" sz="18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tc>
                <a:tc>
                  <a:txBody>
                    <a:bodyPr/>
                    <a:p>
                      <a:pPr indent="0" algn="ctr">
                        <a:buNone/>
                      </a:pPr>
                      <a:r>
                        <a:rPr lang="en-US" sz="1800" b="0">
                          <a:solidFill>
                            <a:srgbClr val="000000"/>
                          </a:solidFill>
                          <a:latin typeface="Times New Roman" panose="02020603050405020304" charset="0"/>
                          <a:cs typeface="Times New Roman" panose="02020603050405020304" charset="0"/>
                        </a:rPr>
                        <a:t>82</a:t>
                      </a:r>
                      <a:endParaRPr lang="en-US" sz="18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tc>
                <a:tc>
                  <a:txBody>
                    <a:bodyPr/>
                    <a:p>
                      <a:pPr indent="0" algn="ctr">
                        <a:buNone/>
                      </a:pPr>
                      <a:r>
                        <a:rPr lang="en-US" sz="1800" b="0">
                          <a:solidFill>
                            <a:srgbClr val="000000"/>
                          </a:solidFill>
                          <a:latin typeface="Times New Roman" panose="02020603050405020304" charset="0"/>
                          <a:cs typeface="Times New Roman" panose="02020603050405020304" charset="0"/>
                        </a:rPr>
                        <a:t>130</a:t>
                      </a:r>
                      <a:endParaRPr lang="en-US" sz="18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tc>
              </a:tr>
              <a:tr h="381000">
                <a:tc>
                  <a:txBody>
                    <a:bodyPr/>
                    <a:p>
                      <a:pPr indent="0" algn="ctr">
                        <a:buNone/>
                      </a:pPr>
                      <a:r>
                        <a:rPr lang="en-US" sz="1800" b="0">
                          <a:solidFill>
                            <a:srgbClr val="000000"/>
                          </a:solidFill>
                          <a:latin typeface="Times New Roman" panose="02020603050405020304" charset="0"/>
                          <a:cs typeface="Times New Roman" panose="02020603050405020304" charset="0"/>
                        </a:rPr>
                        <a:t>User3</a:t>
                      </a:r>
                      <a:endParaRPr lang="en-US" sz="18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tc>
                <a:tc>
                  <a:txBody>
                    <a:bodyPr/>
                    <a:p>
                      <a:pPr indent="0" algn="ctr">
                        <a:buNone/>
                      </a:pPr>
                      <a:r>
                        <a:rPr lang="en-US" sz="1800" b="0">
                          <a:solidFill>
                            <a:srgbClr val="000000"/>
                          </a:solidFill>
                          <a:latin typeface="Times New Roman" panose="02020603050405020304" charset="0"/>
                          <a:cs typeface="Times New Roman" panose="02020603050405020304" charset="0"/>
                        </a:rPr>
                        <a:t>95</a:t>
                      </a:r>
                      <a:endParaRPr lang="en-US" sz="18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tc>
                <a:tc>
                  <a:txBody>
                    <a:bodyPr/>
                    <a:p>
                      <a:pPr indent="0" algn="ctr">
                        <a:buNone/>
                      </a:pPr>
                      <a:r>
                        <a:rPr lang="en-US" sz="1800" b="0">
                          <a:solidFill>
                            <a:srgbClr val="000000"/>
                          </a:solidFill>
                          <a:latin typeface="Times New Roman" panose="02020603050405020304" charset="0"/>
                          <a:cs typeface="Times New Roman" panose="02020603050405020304" charset="0"/>
                        </a:rPr>
                        <a:t>85</a:t>
                      </a:r>
                      <a:endParaRPr lang="en-US" sz="18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tc>
                <a:tc>
                  <a:txBody>
                    <a:bodyPr/>
                    <a:p>
                      <a:pPr indent="0" algn="ctr">
                        <a:buNone/>
                      </a:pPr>
                      <a:r>
                        <a:rPr lang="en-US" sz="1800" b="0">
                          <a:solidFill>
                            <a:srgbClr val="000000"/>
                          </a:solidFill>
                          <a:latin typeface="Times New Roman" panose="02020603050405020304" charset="0"/>
                          <a:cs typeface="Times New Roman" panose="02020603050405020304" charset="0"/>
                        </a:rPr>
                        <a:t>135</a:t>
                      </a:r>
                      <a:endParaRPr lang="en-US" sz="18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tc>
              </a:tr>
              <a:tr h="381000">
                <a:tc>
                  <a:txBody>
                    <a:bodyPr/>
                    <a:p>
                      <a:pPr indent="0" algn="ctr">
                        <a:buNone/>
                      </a:pPr>
                      <a:r>
                        <a:rPr lang="en-US" sz="1800" b="0">
                          <a:solidFill>
                            <a:srgbClr val="000000"/>
                          </a:solidFill>
                          <a:latin typeface="Times New Roman" panose="02020603050405020304" charset="0"/>
                          <a:cs typeface="Times New Roman" panose="02020603050405020304" charset="0"/>
                        </a:rPr>
                        <a:t>User4</a:t>
                      </a:r>
                      <a:endParaRPr lang="en-US" sz="18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tc>
                <a:tc>
                  <a:txBody>
                    <a:bodyPr/>
                    <a:p>
                      <a:pPr indent="0" algn="ctr">
                        <a:buNone/>
                      </a:pPr>
                      <a:r>
                        <a:rPr lang="en-US" sz="1800" b="0">
                          <a:solidFill>
                            <a:srgbClr val="000000"/>
                          </a:solidFill>
                          <a:latin typeface="Times New Roman" panose="02020603050405020304" charset="0"/>
                          <a:cs typeface="Times New Roman" panose="02020603050405020304" charset="0"/>
                        </a:rPr>
                        <a:t>97</a:t>
                      </a:r>
                      <a:endParaRPr lang="en-US" sz="18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tc>
                <a:tc>
                  <a:txBody>
                    <a:bodyPr/>
                    <a:p>
                      <a:pPr indent="0" algn="ctr">
                        <a:buNone/>
                      </a:pPr>
                      <a:r>
                        <a:rPr lang="en-US" sz="1800" b="0">
                          <a:solidFill>
                            <a:srgbClr val="000000"/>
                          </a:solidFill>
                          <a:latin typeface="Times New Roman" panose="02020603050405020304" charset="0"/>
                          <a:cs typeface="Times New Roman" panose="02020603050405020304" charset="0"/>
                        </a:rPr>
                        <a:t>84</a:t>
                      </a:r>
                      <a:endParaRPr lang="en-US" sz="18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tc>
                <a:tc>
                  <a:txBody>
                    <a:bodyPr/>
                    <a:p>
                      <a:pPr indent="0" algn="ctr">
                        <a:buNone/>
                      </a:pPr>
                      <a:r>
                        <a:rPr lang="en-US" sz="1800" b="0">
                          <a:solidFill>
                            <a:srgbClr val="000000"/>
                          </a:solidFill>
                          <a:latin typeface="Times New Roman" panose="02020603050405020304" charset="0"/>
                          <a:cs typeface="Times New Roman" panose="02020603050405020304" charset="0"/>
                        </a:rPr>
                        <a:t>135</a:t>
                      </a:r>
                      <a:endParaRPr lang="en-US" sz="18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tc>
              </a:tr>
              <a:tr h="381000">
                <a:tc>
                  <a:txBody>
                    <a:bodyPr/>
                    <a:p>
                      <a:pPr indent="0" algn="ctr">
                        <a:buNone/>
                      </a:pPr>
                      <a:r>
                        <a:rPr lang="en-US" sz="1800" b="0">
                          <a:solidFill>
                            <a:srgbClr val="000000"/>
                          </a:solidFill>
                          <a:latin typeface="Times New Roman" panose="02020603050405020304" charset="0"/>
                          <a:cs typeface="Times New Roman" panose="02020603050405020304" charset="0"/>
                        </a:rPr>
                        <a:t>User5</a:t>
                      </a:r>
                      <a:endParaRPr lang="en-US" sz="18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tc>
                <a:tc>
                  <a:txBody>
                    <a:bodyPr/>
                    <a:p>
                      <a:pPr indent="0" algn="ctr">
                        <a:buNone/>
                      </a:pPr>
                      <a:r>
                        <a:rPr lang="en-US" sz="1800" b="0">
                          <a:solidFill>
                            <a:srgbClr val="000000"/>
                          </a:solidFill>
                          <a:latin typeface="Times New Roman" panose="02020603050405020304" charset="0"/>
                          <a:cs typeface="Times New Roman" panose="02020603050405020304" charset="0"/>
                        </a:rPr>
                        <a:t>96</a:t>
                      </a:r>
                      <a:endParaRPr lang="en-US" sz="18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tc>
                <a:tc>
                  <a:txBody>
                    <a:bodyPr/>
                    <a:p>
                      <a:pPr indent="0" algn="ctr">
                        <a:buNone/>
                      </a:pPr>
                      <a:r>
                        <a:rPr lang="en-US" sz="1800" b="0">
                          <a:solidFill>
                            <a:srgbClr val="000000"/>
                          </a:solidFill>
                          <a:latin typeface="Times New Roman" panose="02020603050405020304" charset="0"/>
                          <a:cs typeface="Times New Roman" panose="02020603050405020304" charset="0"/>
                        </a:rPr>
                        <a:t>75</a:t>
                      </a:r>
                      <a:endParaRPr lang="en-US" sz="18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tc>
                <a:tc>
                  <a:txBody>
                    <a:bodyPr/>
                    <a:p>
                      <a:pPr indent="0" algn="ctr">
                        <a:buNone/>
                      </a:pPr>
                      <a:r>
                        <a:rPr lang="en-US" sz="1800" b="0">
                          <a:solidFill>
                            <a:srgbClr val="000000"/>
                          </a:solidFill>
                          <a:latin typeface="Times New Roman" panose="02020603050405020304" charset="0"/>
                          <a:cs typeface="Times New Roman" panose="02020603050405020304" charset="0"/>
                        </a:rPr>
                        <a:t>120</a:t>
                      </a:r>
                      <a:endParaRPr lang="en-US" sz="18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tc>
              </a:tr>
            </a:tbl>
          </a:graphicData>
        </a:graphic>
      </p:graphicFrame>
      <p:sp>
        <p:nvSpPr>
          <p:cNvPr id="100" name="Text Box 99"/>
          <p:cNvSpPr txBox="1"/>
          <p:nvPr/>
        </p:nvSpPr>
        <p:spPr>
          <a:xfrm>
            <a:off x="1115060" y="1566545"/>
            <a:ext cx="9961880" cy="368300"/>
          </a:xfrm>
          <a:prstGeom prst="rect">
            <a:avLst/>
          </a:prstGeom>
          <a:noFill/>
          <a:ln w="9525">
            <a:noFill/>
          </a:ln>
        </p:spPr>
        <p:txBody>
          <a:bodyPr wrap="square">
            <a:spAutoFit/>
          </a:bodyPr>
          <a:p>
            <a:pPr indent="0" algn="ctr"/>
            <a:r>
              <a:rPr lang="en-US" b="1">
                <a:solidFill>
                  <a:srgbClr val="000000"/>
                </a:solidFill>
                <a:latin typeface="Times New Roman" panose="02020603050405020304" charset="0"/>
                <a:cs typeface="CMBX9" charset="0"/>
              </a:rPr>
              <a:t>Table 7: </a:t>
            </a:r>
            <a:r>
              <a:rPr lang="en-US" b="0">
                <a:solidFill>
                  <a:srgbClr val="000000"/>
                </a:solidFill>
                <a:latin typeface="Times New Roman" panose="02020603050405020304" charset="0"/>
                <a:cs typeface="CMBX9" charset="0"/>
              </a:rPr>
              <a:t>SpO2</a:t>
            </a:r>
            <a:r>
              <a:rPr lang="en-US" b="0">
                <a:latin typeface="Times New Roman" panose="02020603050405020304" charset="0"/>
                <a:cs typeface="Calibri" panose="020F0502020204030204" charset="0"/>
              </a:rPr>
              <a:t> sensor values and blood pressure values for different users.</a:t>
            </a:r>
            <a:endParaRPr 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pPr algn="ctr"/>
            <a:r>
              <a:rPr lang="en-US">
                <a:solidFill>
                  <a:schemeClr val="tx1"/>
                </a:solidFill>
              </a:rPr>
              <a:t>Performance Analysis (cont.)</a:t>
            </a:r>
            <a:endParaRPr lang="en-US">
              <a:solidFill>
                <a:schemeClr val="tx1"/>
              </a:solidFill>
            </a:endParaRPr>
          </a:p>
        </p:txBody>
      </p:sp>
      <p:graphicFrame>
        <p:nvGraphicFramePr>
          <p:cNvPr id="5" name="Content Placeholder 4"/>
          <p:cNvGraphicFramePr/>
          <p:nvPr>
            <p:ph idx="1"/>
          </p:nvPr>
        </p:nvGraphicFramePr>
        <p:xfrm>
          <a:off x="609600" y="2156460"/>
          <a:ext cx="10972800" cy="1905000"/>
        </p:xfrm>
        <a:graphic>
          <a:graphicData uri="http://schemas.openxmlformats.org/drawingml/2006/table">
            <a:tbl>
              <a:tblPr firstRow="1" bandRow="1">
                <a:tableStyleId>{5C22544A-7EE6-4342-B048-85BDC9FD1C3A}</a:tableStyleId>
              </a:tblPr>
              <a:tblGrid>
                <a:gridCol w="1447165"/>
                <a:gridCol w="1583055"/>
                <a:gridCol w="1296035"/>
                <a:gridCol w="1795145"/>
                <a:gridCol w="1009015"/>
                <a:gridCol w="1099185"/>
                <a:gridCol w="1371600"/>
                <a:gridCol w="1371600"/>
              </a:tblGrid>
              <a:tr h="381000">
                <a:tc>
                  <a:txBody>
                    <a:bodyPr/>
                    <a:p>
                      <a:pPr algn="ctr">
                        <a:buNone/>
                      </a:pPr>
                      <a:endParaRPr lang="en-US">
                        <a:solidFill>
                          <a:schemeClr val="tx1"/>
                        </a:solidFill>
                      </a:endParaRPr>
                    </a:p>
                  </a:txBody>
                  <a:tcPr>
                    <a:solidFill>
                      <a:schemeClr val="accent2"/>
                    </a:solidFill>
                  </a:tcPr>
                </a:tc>
                <a:tc>
                  <a:txBody>
                    <a:bodyPr/>
                    <a:p>
                      <a:pPr algn="ctr">
                        <a:buNone/>
                      </a:pPr>
                      <a:r>
                        <a:rPr lang="en-US">
                          <a:solidFill>
                            <a:schemeClr val="tx1"/>
                          </a:solidFill>
                        </a:rPr>
                        <a:t>Temparature Sensor</a:t>
                      </a:r>
                      <a:endParaRPr lang="en-US">
                        <a:solidFill>
                          <a:schemeClr val="tx1"/>
                        </a:solidFill>
                      </a:endParaRPr>
                    </a:p>
                  </a:txBody>
                  <a:tcPr>
                    <a:solidFill>
                      <a:schemeClr val="accent2"/>
                    </a:solidFill>
                  </a:tcPr>
                </a:tc>
                <a:tc>
                  <a:txBody>
                    <a:bodyPr/>
                    <a:p>
                      <a:pPr algn="ctr">
                        <a:buNone/>
                      </a:pPr>
                      <a:r>
                        <a:rPr lang="en-US">
                          <a:solidFill>
                            <a:schemeClr val="tx1"/>
                          </a:solidFill>
                        </a:rPr>
                        <a:t>Heartbeat Sensor</a:t>
                      </a:r>
                      <a:endParaRPr lang="en-US">
                        <a:solidFill>
                          <a:schemeClr val="tx1"/>
                        </a:solidFill>
                      </a:endParaRPr>
                    </a:p>
                  </a:txBody>
                  <a:tcPr>
                    <a:solidFill>
                      <a:schemeClr val="accent2"/>
                    </a:solidFill>
                  </a:tcPr>
                </a:tc>
                <a:tc>
                  <a:txBody>
                    <a:bodyPr/>
                    <a:p>
                      <a:pPr algn="ctr">
                        <a:buNone/>
                      </a:pPr>
                      <a:r>
                        <a:rPr lang="en-US">
                          <a:solidFill>
                            <a:schemeClr val="tx1"/>
                          </a:solidFill>
                        </a:rPr>
                        <a:t>Accelerometer Sensor</a:t>
                      </a:r>
                      <a:endParaRPr lang="en-US">
                        <a:solidFill>
                          <a:schemeClr val="tx1"/>
                        </a:solidFill>
                      </a:endParaRPr>
                    </a:p>
                  </a:txBody>
                  <a:tcPr>
                    <a:solidFill>
                      <a:schemeClr val="accent2"/>
                    </a:solidFill>
                  </a:tcPr>
                </a:tc>
                <a:tc>
                  <a:txBody>
                    <a:bodyPr/>
                    <a:p>
                      <a:pPr algn="ctr">
                        <a:buNone/>
                      </a:pPr>
                      <a:r>
                        <a:rPr lang="en-US">
                          <a:solidFill>
                            <a:schemeClr val="tx1"/>
                          </a:solidFill>
                        </a:rPr>
                        <a:t>GSR Sensor</a:t>
                      </a:r>
                      <a:endParaRPr lang="en-US">
                        <a:solidFill>
                          <a:schemeClr val="tx1"/>
                        </a:solidFill>
                      </a:endParaRPr>
                    </a:p>
                  </a:txBody>
                  <a:tcPr>
                    <a:solidFill>
                      <a:schemeClr val="accent2"/>
                    </a:solidFill>
                  </a:tcPr>
                </a:tc>
                <a:tc>
                  <a:txBody>
                    <a:bodyPr/>
                    <a:p>
                      <a:pPr algn="ctr">
                        <a:buNone/>
                      </a:pPr>
                      <a:r>
                        <a:rPr lang="en-US">
                          <a:solidFill>
                            <a:schemeClr val="tx1"/>
                          </a:solidFill>
                        </a:rPr>
                        <a:t>SpO</a:t>
                      </a:r>
                      <a:r>
                        <a:rPr lang="en-US" baseline="-25000">
                          <a:solidFill>
                            <a:schemeClr val="tx1"/>
                          </a:solidFill>
                        </a:rPr>
                        <a:t>2 </a:t>
                      </a:r>
                      <a:r>
                        <a:rPr lang="en-US">
                          <a:solidFill>
                            <a:schemeClr val="tx1"/>
                          </a:solidFill>
                        </a:rPr>
                        <a:t>Sensor</a:t>
                      </a:r>
                      <a:endParaRPr lang="en-US">
                        <a:solidFill>
                          <a:schemeClr val="tx1"/>
                        </a:solidFill>
                      </a:endParaRPr>
                    </a:p>
                  </a:txBody>
                  <a:tcPr>
                    <a:solidFill>
                      <a:schemeClr val="accent2"/>
                    </a:solidFill>
                  </a:tcPr>
                </a:tc>
                <a:tc>
                  <a:txBody>
                    <a:bodyPr/>
                    <a:p>
                      <a:pPr algn="ctr">
                        <a:buNone/>
                      </a:pPr>
                      <a:r>
                        <a:rPr lang="en-US">
                          <a:solidFill>
                            <a:schemeClr val="tx1"/>
                          </a:solidFill>
                        </a:rPr>
                        <a:t>Blood pressure Module</a:t>
                      </a:r>
                      <a:endParaRPr lang="en-US">
                        <a:solidFill>
                          <a:schemeClr val="tx1"/>
                        </a:solidFill>
                      </a:endParaRPr>
                    </a:p>
                  </a:txBody>
                  <a:tcPr>
                    <a:solidFill>
                      <a:schemeClr val="accent2"/>
                    </a:solidFill>
                  </a:tcPr>
                </a:tc>
                <a:tc>
                  <a:txBody>
                    <a:bodyPr/>
                    <a:p>
                      <a:pPr algn="ctr">
                        <a:buNone/>
                      </a:pPr>
                      <a:r>
                        <a:rPr lang="en-US">
                          <a:solidFill>
                            <a:schemeClr val="tx1"/>
                          </a:solidFill>
                        </a:rPr>
                        <a:t> IoT Enabled</a:t>
                      </a:r>
                      <a:endParaRPr lang="en-US">
                        <a:solidFill>
                          <a:schemeClr val="tx1"/>
                        </a:solidFill>
                      </a:endParaRPr>
                    </a:p>
                  </a:txBody>
                  <a:tcPr>
                    <a:solidFill>
                      <a:schemeClr val="accent2"/>
                    </a:solidFill>
                  </a:tcPr>
                </a:tc>
              </a:tr>
              <a:tr h="914400">
                <a:tc>
                  <a:txBody>
                    <a:bodyPr/>
                    <a:p>
                      <a:pPr algn="ctr">
                        <a:buNone/>
                      </a:pPr>
                      <a:r>
                        <a:rPr lang="en-US"/>
                        <a:t>Nookhao et al. [1], 2020</a:t>
                      </a:r>
                      <a:endParaRPr lang="en-US"/>
                    </a:p>
                  </a:txBody>
                  <a:tcPr/>
                </a:tc>
                <a:tc>
                  <a:txBody>
                    <a:bodyPr/>
                    <a:p>
                      <a:pPr algn="ctr">
                        <a:buNone/>
                      </a:pPr>
                      <a:r>
                        <a:rPr lang="en-US" sz="2000" b="0">
                          <a:latin typeface="Arial" panose="020B0604020202020204" pitchFamily="34" charset="0"/>
                          <a:cs typeface="Arial" panose="020B0604020202020204" pitchFamily="34" charset="0"/>
                        </a:rPr>
                        <a:t>Yes</a:t>
                      </a:r>
                      <a:endParaRPr lang="en-US" sz="2000" b="0">
                        <a:latin typeface="Arial" panose="020B0604020202020204" pitchFamily="34" charset="0"/>
                        <a:cs typeface="Arial" panose="020B0604020202020204" pitchFamily="34" charset="0"/>
                      </a:endParaRPr>
                    </a:p>
                  </a:txBody>
                  <a:tcPr/>
                </a:tc>
                <a:tc>
                  <a:txBody>
                    <a:bodyPr/>
                    <a:p>
                      <a:pPr algn="ctr">
                        <a:buNone/>
                      </a:pPr>
                      <a:r>
                        <a:rPr lang="en-US"/>
                        <a:t>Yes</a:t>
                      </a:r>
                      <a:endParaRPr lang="en-US"/>
                    </a:p>
                  </a:txBody>
                  <a:tcPr/>
                </a:tc>
                <a:tc>
                  <a:txBody>
                    <a:bodyPr/>
                    <a:p>
                      <a:pPr algn="ctr">
                        <a:buNone/>
                      </a:pPr>
                      <a:r>
                        <a:rPr lang="en-US"/>
                        <a:t>No</a:t>
                      </a:r>
                      <a:endParaRPr lang="en-US"/>
                    </a:p>
                  </a:txBody>
                  <a:tcPr/>
                </a:tc>
                <a:tc>
                  <a:txBody>
                    <a:bodyPr/>
                    <a:p>
                      <a:pPr algn="ctr">
                        <a:buNone/>
                      </a:pPr>
                      <a:r>
                        <a:rPr lang="en-US"/>
                        <a:t>No</a:t>
                      </a:r>
                      <a:endParaRPr lang="en-US"/>
                    </a:p>
                  </a:txBody>
                  <a:tcPr/>
                </a:tc>
                <a:tc>
                  <a:txBody>
                    <a:bodyPr/>
                    <a:p>
                      <a:pPr algn="ctr">
                        <a:buNone/>
                      </a:pPr>
                      <a:r>
                        <a:rPr lang="en-US"/>
                        <a:t>No</a:t>
                      </a:r>
                      <a:endParaRPr lang="en-US"/>
                    </a:p>
                  </a:txBody>
                  <a:tcPr/>
                </a:tc>
                <a:tc>
                  <a:txBody>
                    <a:bodyPr/>
                    <a:p>
                      <a:pPr algn="ctr">
                        <a:buNone/>
                      </a:pPr>
                      <a:r>
                        <a:rPr lang="en-US"/>
                        <a:t>No</a:t>
                      </a:r>
                      <a:endParaRPr lang="en-US"/>
                    </a:p>
                  </a:txBody>
                  <a:tcPr/>
                </a:tc>
                <a:tc>
                  <a:txBody>
                    <a:bodyPr/>
                    <a:p>
                      <a:pPr algn="ctr">
                        <a:buNone/>
                      </a:pPr>
                      <a:r>
                        <a:rPr lang="en-US"/>
                        <a:t>Yes</a:t>
                      </a:r>
                      <a:endParaRPr lang="en-US"/>
                    </a:p>
                  </a:txBody>
                  <a:tcPr/>
                </a:tc>
              </a:tr>
              <a:tr h="381000">
                <a:tc>
                  <a:txBody>
                    <a:bodyPr/>
                    <a:p>
                      <a:pPr algn="ctr">
                        <a:buNone/>
                      </a:pPr>
                      <a:r>
                        <a:rPr lang="en-US"/>
                        <a:t>Priya et al. [2], 2019</a:t>
                      </a:r>
                      <a:endParaRPr lang="en-US"/>
                    </a:p>
                  </a:txBody>
                  <a:tcPr/>
                </a:tc>
                <a:tc>
                  <a:txBody>
                    <a:bodyPr/>
                    <a:p>
                      <a:pPr algn="ctr">
                        <a:buNone/>
                      </a:pPr>
                      <a:r>
                        <a:rPr lang="en-US"/>
                        <a:t>Yes</a:t>
                      </a:r>
                      <a:endParaRPr lang="en-US"/>
                    </a:p>
                  </a:txBody>
                  <a:tcPr/>
                </a:tc>
                <a:tc>
                  <a:txBody>
                    <a:bodyPr/>
                    <a:p>
                      <a:pPr algn="ctr">
                        <a:buNone/>
                      </a:pPr>
                      <a:r>
                        <a:rPr lang="en-US"/>
                        <a:t>Yes</a:t>
                      </a:r>
                      <a:endParaRPr lang="en-US"/>
                    </a:p>
                  </a:txBody>
                  <a:tcPr/>
                </a:tc>
                <a:tc>
                  <a:txBody>
                    <a:bodyPr/>
                    <a:p>
                      <a:pPr algn="ctr">
                        <a:buNone/>
                      </a:pPr>
                      <a:r>
                        <a:rPr lang="en-US"/>
                        <a:t>No</a:t>
                      </a:r>
                      <a:endParaRPr lang="en-US"/>
                    </a:p>
                  </a:txBody>
                  <a:tcPr/>
                </a:tc>
                <a:tc>
                  <a:txBody>
                    <a:bodyPr/>
                    <a:p>
                      <a:pPr algn="ctr">
                        <a:buNone/>
                      </a:pPr>
                      <a:r>
                        <a:rPr lang="en-US"/>
                        <a:t>No</a:t>
                      </a:r>
                      <a:endParaRPr lang="en-US"/>
                    </a:p>
                  </a:txBody>
                  <a:tcPr/>
                </a:tc>
                <a:tc>
                  <a:txBody>
                    <a:bodyPr/>
                    <a:p>
                      <a:pPr algn="ctr">
                        <a:buNone/>
                      </a:pPr>
                      <a:r>
                        <a:rPr lang="en-US"/>
                        <a:t>No</a:t>
                      </a:r>
                      <a:endParaRPr lang="en-US"/>
                    </a:p>
                  </a:txBody>
                  <a:tcPr/>
                </a:tc>
                <a:tc>
                  <a:txBody>
                    <a:bodyPr/>
                    <a:p>
                      <a:pPr algn="ctr">
                        <a:buNone/>
                      </a:pPr>
                      <a:r>
                        <a:rPr lang="en-US"/>
                        <a:t>No</a:t>
                      </a:r>
                      <a:endParaRPr lang="en-US"/>
                    </a:p>
                  </a:txBody>
                  <a:tcPr/>
                </a:tc>
                <a:tc>
                  <a:txBody>
                    <a:bodyPr/>
                    <a:p>
                      <a:pPr algn="ctr">
                        <a:buNone/>
                      </a:pPr>
                      <a:r>
                        <a:rPr lang="en-US"/>
                        <a:t>Yes</a:t>
                      </a:r>
                      <a:endParaRPr lang="en-US"/>
                    </a:p>
                  </a:txBody>
                  <a:tcPr/>
                </a:tc>
              </a:tr>
              <a:tr h="381000">
                <a:tc>
                  <a:txBody>
                    <a:bodyPr/>
                    <a:p>
                      <a:pPr algn="ctr">
                        <a:buNone/>
                      </a:pPr>
                      <a:r>
                        <a:rPr lang="en-US"/>
                        <a:t>Tariq et al.[3], 2019</a:t>
                      </a:r>
                      <a:endParaRPr lang="en-US"/>
                    </a:p>
                  </a:txBody>
                  <a:tcPr/>
                </a:tc>
                <a:tc>
                  <a:txBody>
                    <a:bodyPr/>
                    <a:p>
                      <a:pPr algn="ctr">
                        <a:buNone/>
                      </a:pPr>
                      <a:r>
                        <a:rPr lang="en-US"/>
                        <a:t>No</a:t>
                      </a:r>
                      <a:endParaRPr lang="en-US"/>
                    </a:p>
                  </a:txBody>
                  <a:tcPr/>
                </a:tc>
                <a:tc>
                  <a:txBody>
                    <a:bodyPr/>
                    <a:p>
                      <a:pPr algn="ctr">
                        <a:buNone/>
                      </a:pPr>
                      <a:r>
                        <a:rPr lang="en-US"/>
                        <a:t>Yes</a:t>
                      </a:r>
                      <a:endParaRPr lang="en-US"/>
                    </a:p>
                  </a:txBody>
                  <a:tcPr/>
                </a:tc>
                <a:tc>
                  <a:txBody>
                    <a:bodyPr/>
                    <a:p>
                      <a:pPr algn="ctr">
                        <a:buNone/>
                      </a:pPr>
                      <a:r>
                        <a:rPr lang="en-US"/>
                        <a:t>No</a:t>
                      </a:r>
                      <a:endParaRPr lang="en-US"/>
                    </a:p>
                  </a:txBody>
                  <a:tcPr/>
                </a:tc>
                <a:tc>
                  <a:txBody>
                    <a:bodyPr/>
                    <a:p>
                      <a:pPr algn="ctr">
                        <a:buNone/>
                      </a:pPr>
                      <a:r>
                        <a:rPr lang="en-US"/>
                        <a:t>No</a:t>
                      </a:r>
                      <a:endParaRPr lang="en-US"/>
                    </a:p>
                  </a:txBody>
                  <a:tcPr/>
                </a:tc>
                <a:tc>
                  <a:txBody>
                    <a:bodyPr/>
                    <a:p>
                      <a:pPr algn="ctr">
                        <a:buNone/>
                      </a:pPr>
                      <a:r>
                        <a:rPr lang="en-US"/>
                        <a:t>No</a:t>
                      </a:r>
                      <a:endParaRPr lang="en-US"/>
                    </a:p>
                  </a:txBody>
                  <a:tcPr/>
                </a:tc>
                <a:tc>
                  <a:txBody>
                    <a:bodyPr/>
                    <a:p>
                      <a:pPr algn="ctr">
                        <a:buNone/>
                      </a:pPr>
                      <a:r>
                        <a:rPr lang="en-US"/>
                        <a:t>No</a:t>
                      </a:r>
                      <a:endParaRPr lang="en-US"/>
                    </a:p>
                  </a:txBody>
                  <a:tcPr/>
                </a:tc>
                <a:tc>
                  <a:txBody>
                    <a:bodyPr/>
                    <a:p>
                      <a:pPr algn="ctr">
                        <a:buNone/>
                      </a:pPr>
                      <a:r>
                        <a:rPr lang="en-US"/>
                        <a:t>No</a:t>
                      </a:r>
                      <a:endParaRPr lang="en-US"/>
                    </a:p>
                  </a:txBody>
                  <a:tcPr/>
                </a:tc>
              </a:tr>
              <a:tr h="381000">
                <a:tc>
                  <a:txBody>
                    <a:bodyPr/>
                    <a:p>
                      <a:pPr algn="ctr">
                        <a:buNone/>
                      </a:pPr>
                      <a:r>
                        <a:rPr lang="en-US"/>
                        <a:t>Proposed System</a:t>
                      </a:r>
                      <a:endParaRPr lang="en-US"/>
                    </a:p>
                  </a:txBody>
                  <a:tcPr/>
                </a:tc>
                <a:tc>
                  <a:txBody>
                    <a:bodyPr/>
                    <a:p>
                      <a:pPr algn="ctr">
                        <a:buNone/>
                      </a:pPr>
                      <a:r>
                        <a:rPr lang="en-US"/>
                        <a:t>Yes</a:t>
                      </a:r>
                      <a:endParaRPr lang="en-US"/>
                    </a:p>
                  </a:txBody>
                  <a:tcPr/>
                </a:tc>
                <a:tc>
                  <a:txBody>
                    <a:bodyPr/>
                    <a:p>
                      <a:pPr algn="ctr">
                        <a:buNone/>
                      </a:pPr>
                      <a:r>
                        <a:rPr lang="en-US"/>
                        <a:t>Yes</a:t>
                      </a:r>
                      <a:endParaRPr lang="en-US"/>
                    </a:p>
                  </a:txBody>
                  <a:tcPr/>
                </a:tc>
                <a:tc>
                  <a:txBody>
                    <a:bodyPr/>
                    <a:p>
                      <a:pPr algn="ctr">
                        <a:buNone/>
                      </a:pPr>
                      <a:r>
                        <a:rPr lang="en-US"/>
                        <a:t>Yes</a:t>
                      </a:r>
                      <a:endParaRPr lang="en-US"/>
                    </a:p>
                  </a:txBody>
                  <a:tcPr/>
                </a:tc>
                <a:tc>
                  <a:txBody>
                    <a:bodyPr/>
                    <a:p>
                      <a:pPr algn="ctr">
                        <a:buNone/>
                      </a:pPr>
                      <a:r>
                        <a:rPr lang="en-US"/>
                        <a:t>Yes</a:t>
                      </a:r>
                      <a:endParaRPr lang="en-US"/>
                    </a:p>
                  </a:txBody>
                  <a:tcPr/>
                </a:tc>
                <a:tc>
                  <a:txBody>
                    <a:bodyPr/>
                    <a:p>
                      <a:pPr algn="ctr">
                        <a:buNone/>
                      </a:pPr>
                      <a:r>
                        <a:rPr lang="en-US"/>
                        <a:t>Yes</a:t>
                      </a:r>
                      <a:endParaRPr lang="en-US"/>
                    </a:p>
                  </a:txBody>
                  <a:tcPr/>
                </a:tc>
                <a:tc>
                  <a:txBody>
                    <a:bodyPr/>
                    <a:p>
                      <a:pPr algn="ctr">
                        <a:buNone/>
                      </a:pPr>
                      <a:r>
                        <a:rPr lang="en-US"/>
                        <a:t>Yes</a:t>
                      </a:r>
                      <a:endParaRPr lang="en-US"/>
                    </a:p>
                  </a:txBody>
                  <a:tcPr/>
                </a:tc>
                <a:tc>
                  <a:txBody>
                    <a:bodyPr/>
                    <a:p>
                      <a:pPr algn="ctr">
                        <a:buNone/>
                      </a:pPr>
                      <a:r>
                        <a:rPr lang="en-US"/>
                        <a:t>Yes</a:t>
                      </a:r>
                      <a:endParaRPr lang="en-US"/>
                    </a:p>
                  </a:txBody>
                  <a:tcPr/>
                </a:tc>
              </a:tr>
            </a:tbl>
          </a:graphicData>
        </a:graphic>
      </p:graphicFrame>
      <p:sp>
        <p:nvSpPr>
          <p:cNvPr id="4" name="Slide Number Placeholder 3"/>
          <p:cNvSpPr>
            <a:spLocks noGrp="1"/>
          </p:cNvSpPr>
          <p:nvPr>
            <p:ph type="sldNum" sz="quarter" idx="12"/>
          </p:nvPr>
        </p:nvSpPr>
        <p:spPr/>
        <p:txBody>
          <a:bodyPr/>
          <a:p>
            <a:fld id="{9B618960-8005-486C-9A75-10CB2AAC16F9}" type="slidenum">
              <a:rPr lang="en-US" smtClean="0"/>
            </a:fld>
            <a:endParaRPr lang="en-US"/>
          </a:p>
        </p:txBody>
      </p:sp>
      <p:sp>
        <p:nvSpPr>
          <p:cNvPr id="6" name="Text Box 5"/>
          <p:cNvSpPr txBox="1"/>
          <p:nvPr/>
        </p:nvSpPr>
        <p:spPr>
          <a:xfrm>
            <a:off x="641985" y="1539875"/>
            <a:ext cx="10908030" cy="368300"/>
          </a:xfrm>
          <a:prstGeom prst="rect">
            <a:avLst/>
          </a:prstGeom>
          <a:noFill/>
        </p:spPr>
        <p:txBody>
          <a:bodyPr wrap="square" rtlCol="0">
            <a:spAutoFit/>
          </a:bodyPr>
          <a:p>
            <a:pPr algn="ctr"/>
            <a:r>
              <a:rPr lang="en-US" b="1">
                <a:latin typeface="Times New Roman" panose="02020603050405020304" charset="0"/>
                <a:cs typeface="Times New Roman" panose="02020603050405020304" charset="0"/>
              </a:rPr>
              <a:t>Table 8:</a:t>
            </a:r>
            <a:r>
              <a:rPr lang="en-US">
                <a:latin typeface="Times New Roman" panose="02020603050405020304" charset="0"/>
                <a:cs typeface="Times New Roman" panose="02020603050405020304" charset="0"/>
              </a:rPr>
              <a:t> Comparison Between Existing Systems and Proposed System</a:t>
            </a:r>
            <a:endParaRPr lang="en-US">
              <a:latin typeface="Times New Roman" panose="02020603050405020304" charset="0"/>
              <a:cs typeface="Times New Roman" panose="02020603050405020304"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pPr algn="ctr"/>
            <a:r>
              <a:rPr lang="en-US" sz="4000">
                <a:solidFill>
                  <a:schemeClr val="tx1"/>
                </a:solidFill>
                <a:latin typeface="Times New Roman" panose="02020603050405020304" charset="0"/>
                <a:cs typeface="Times New Roman" panose="02020603050405020304" charset="0"/>
              </a:rPr>
              <a:t>System Demonstration</a:t>
            </a:r>
            <a:endParaRPr lang="en-US" sz="4000">
              <a:solidFill>
                <a:schemeClr val="tx1"/>
              </a:solidFill>
              <a:latin typeface="Times New Roman" panose="02020603050405020304" charset="0"/>
              <a:cs typeface="Times New Roman" panose="02020603050405020304" charset="0"/>
            </a:endParaRPr>
          </a:p>
        </p:txBody>
      </p:sp>
      <p:pic>
        <p:nvPicPr>
          <p:cNvPr id="5" name="final video">
            <a:hlinkClick r:id="" action="ppaction://media"/>
          </p:cNvPr>
          <p:cNvPicPr/>
          <p:nvPr>
            <p:ph idx="1"/>
            <a:videoFile r:link="rId1"/>
            <p:extLst>
              <p:ext uri="{DAA4B4D4-6D71-4841-9C94-3DE7FCFB9230}">
                <p14:media xmlns:p14="http://schemas.microsoft.com/office/powerpoint/2010/main" r:link="rId2"/>
              </p:ext>
            </p:extLst>
          </p:nvPr>
        </p:nvPicPr>
        <p:blipFill>
          <a:blip r:embed="rId3"/>
          <a:stretch>
            <a:fillRect/>
          </a:stretch>
        </p:blipFill>
        <p:spPr>
          <a:xfrm>
            <a:off x="1693545" y="1189355"/>
            <a:ext cx="8805545" cy="4953000"/>
          </a:xfrm>
          <a:prstGeom prst="rect">
            <a:avLst/>
          </a:prstGeom>
        </p:spPr>
      </p:pic>
      <p:sp>
        <p:nvSpPr>
          <p:cNvPr id="4" name="Slide Number Placeholder 3"/>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timing>
    <p:tnLst>
      <p:par>
        <p:cTn id="1" dur="indefinite" restart="never" nodeType="tmRoot">
          <p:childTnLst>
            <p:video fullScrn="0">
              <p:cMediaNode>
                <p:cTn id="2" fill="hold" display="1">
                  <p:stCondLst>
                    <p:cond delay="indefinite"/>
                  </p:stCondLst>
                  <p:endCondLst>
                    <p:cond evt="onNext">
                      <p:tgtEl>
                        <p:sldTgt/>
                      </p:tgtEl>
                    </p:cond>
                    <p:cond evt="onPrev">
                      <p:tgtEl>
                        <p:sldTgt/>
                      </p:tgtEl>
                    </p:cond>
                  </p:endCondLst>
                </p:cTn>
                <p:tgtEl>
                  <p:spTgt spid="5"/>
                </p:tgtEl>
              </p:cMediaNode>
            </p:video>
            <p:seq concurrent="1" nextAc="seek">
              <p:cTn id="3" restart="whenNotActive" fill="hold" evtFilter="cancelBubble" nodeType="interactiveSeq">
                <p:stCondLst>
                  <p:cond evt="onClick" delay="0">
                    <p:tgtEl>
                      <p:spTgt spid="5"/>
                    </p:tgtEl>
                  </p:cond>
                </p:stCondLst>
                <p:endSync evt="end" delay="0">
                  <p:rtn val="all"/>
                </p:endSync>
                <p:childTnLst>
                  <p:par>
                    <p:cTn id="4" fill="hold">
                      <p:stCondLst>
                        <p:cond delay="0"/>
                      </p:stCondLst>
                      <p:childTnLst>
                        <p:par>
                          <p:cTn id="5" fill="hold">
                            <p:stCondLst>
                              <p:cond delay="0"/>
                            </p:stCondLst>
                            <p:childTnLst>
                              <p:par>
                                <p:cTn id="6" presetID="2" presetClass="mediacall" presetSubtype="0" fill="hold" nodeType="clickEffect">
                                  <p:stCondLst>
                                    <p:cond delay="0"/>
                                  </p:stCondLst>
                                  <p:childTnLst>
                                    <p:cmd type="call" cmd="togglePause">
                                      <p:cBhvr additive="base">
                                        <p:cTn id="7"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idx="1"/>
          </p:nvPr>
        </p:nvSpPr>
        <p:spPr>
          <a:xfrm>
            <a:off x="838200" y="409575"/>
            <a:ext cx="10515600" cy="5767705"/>
          </a:xfrm>
        </p:spPr>
        <p:txBody>
          <a:bodyPr/>
          <a:p>
            <a:pPr marL="0" indent="0" algn="ctr">
              <a:buNone/>
            </a:pPr>
            <a:endParaRPr lang="en-US"/>
          </a:p>
          <a:p>
            <a:pPr marL="0" indent="0" algn="ctr">
              <a:buNone/>
            </a:pPr>
            <a:endParaRPr lang="en-US"/>
          </a:p>
          <a:p>
            <a:pPr marL="0" indent="0" algn="ctr">
              <a:buNone/>
            </a:pPr>
            <a:endParaRPr lang="en-US"/>
          </a:p>
          <a:p>
            <a:pPr marL="0" indent="0" algn="ctr">
              <a:buNone/>
            </a:pPr>
            <a:endParaRPr lang="en-US"/>
          </a:p>
          <a:p>
            <a:pPr marL="0" indent="0" algn="ctr">
              <a:buNone/>
            </a:pPr>
            <a:endParaRPr lang="en-US"/>
          </a:p>
          <a:p>
            <a:pPr marL="0" indent="0" algn="ctr">
              <a:buNone/>
            </a:pPr>
            <a:r>
              <a:rPr lang="en-US" sz="4800">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rPr>
              <a:t>Conclusions</a:t>
            </a:r>
            <a:endParaRPr lang="en-US" sz="4800">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endParaRPr>
          </a:p>
        </p:txBody>
      </p:sp>
      <p:sp>
        <p:nvSpPr>
          <p:cNvPr id="4" name="Slide Number Placeholder 3"/>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pPr algn="ctr"/>
            <a:r>
              <a:rPr lang="en-US" sz="4000">
                <a:solidFill>
                  <a:schemeClr val="tx1"/>
                </a:solidFill>
                <a:latin typeface="Times New Roman" panose="02020603050405020304" charset="0"/>
                <a:cs typeface="Times New Roman" panose="02020603050405020304" charset="0"/>
              </a:rPr>
              <a:t>Concluding Remarks</a:t>
            </a:r>
            <a:endParaRPr lang="en-US" sz="4000">
              <a:solidFill>
                <a:schemeClr val="tx1"/>
              </a:solidFill>
              <a:latin typeface="Times New Roman" panose="02020603050405020304" charset="0"/>
              <a:cs typeface="Times New Roman" panose="02020603050405020304" charset="0"/>
            </a:endParaRPr>
          </a:p>
        </p:txBody>
      </p:sp>
      <p:sp>
        <p:nvSpPr>
          <p:cNvPr id="3" name="Content Placeholder 2"/>
          <p:cNvSpPr>
            <a:spLocks noGrp="1"/>
          </p:cNvSpPr>
          <p:nvPr>
            <p:ph idx="1"/>
          </p:nvPr>
        </p:nvSpPr>
        <p:spPr/>
        <p:txBody>
          <a:bodyPr/>
          <a:p>
            <a:pPr algn="just">
              <a:lnSpc>
                <a:spcPct val="150000"/>
              </a:lnSpc>
              <a:buClrTx/>
            </a:pPr>
            <a:r>
              <a:rPr lang="en-US" dirty="0">
                <a:latin typeface="Times New Roman" panose="02020603050405020304" charset="0"/>
                <a:cs typeface="Times New Roman" panose="02020603050405020304" charset="0"/>
                <a:sym typeface="+mn-ea"/>
              </a:rPr>
              <a:t>We designed a system to monitor health parameters of a person and visualized parameter data anywhere anytime using IoT. </a:t>
            </a:r>
            <a:endParaRPr lang="en-US" dirty="0">
              <a:solidFill>
                <a:schemeClr val="tx1"/>
              </a:solidFill>
              <a:latin typeface="Times New Roman" panose="02020603050405020304" charset="0"/>
              <a:cs typeface="Times New Roman" panose="02020603050405020304" charset="0"/>
            </a:endParaRPr>
          </a:p>
          <a:p>
            <a:pPr algn="just">
              <a:lnSpc>
                <a:spcPct val="150000"/>
              </a:lnSpc>
              <a:buClrTx/>
            </a:pPr>
            <a:r>
              <a:rPr lang="en-US" dirty="0">
                <a:latin typeface="Times New Roman" panose="02020603050405020304" charset="0"/>
                <a:cs typeface="Times New Roman" panose="02020603050405020304" charset="0"/>
                <a:sym typeface="+mn-ea"/>
              </a:rPr>
              <a:t> The developed system is a user friendly system. </a:t>
            </a:r>
            <a:endParaRPr lang="en-US" dirty="0">
              <a:solidFill>
                <a:schemeClr val="tx1"/>
              </a:solidFill>
              <a:latin typeface="Times New Roman" panose="02020603050405020304" charset="0"/>
              <a:cs typeface="Times New Roman" panose="02020603050405020304" charset="0"/>
            </a:endParaRPr>
          </a:p>
          <a:p>
            <a:pPr algn="just">
              <a:lnSpc>
                <a:spcPct val="150000"/>
              </a:lnSpc>
              <a:buClrTx/>
            </a:pPr>
            <a:r>
              <a:rPr lang="en-US" dirty="0">
                <a:latin typeface="Times New Roman" panose="02020603050405020304" charset="0"/>
                <a:cs typeface="Times New Roman" panose="02020603050405020304" charset="0"/>
                <a:sym typeface="+mn-ea"/>
              </a:rPr>
              <a:t> Though many improvement can be made to the system, it can play an important role in health monitoring sector.</a:t>
            </a:r>
            <a:endParaRPr lang="en-US">
              <a:latin typeface="Times New Roman" panose="02020603050405020304" charset="0"/>
              <a:cs typeface="Times New Roman" panose="02020603050405020304" charset="0"/>
            </a:endParaRPr>
          </a:p>
        </p:txBody>
      </p:sp>
      <p:sp>
        <p:nvSpPr>
          <p:cNvPr id="5" name="Slide Number Placeholder 4"/>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pPr algn="ctr"/>
            <a:r>
              <a:rPr lang="en-US" sz="4000">
                <a:solidFill>
                  <a:schemeClr val="tx1"/>
                </a:solidFill>
                <a:latin typeface="Times New Roman" panose="02020603050405020304" charset="0"/>
                <a:cs typeface="Times New Roman" panose="02020603050405020304" charset="0"/>
              </a:rPr>
              <a:t>Future Works</a:t>
            </a:r>
            <a:endParaRPr lang="en-US" sz="4000">
              <a:solidFill>
                <a:schemeClr val="tx1"/>
              </a:solidFill>
              <a:latin typeface="Times New Roman" panose="02020603050405020304" charset="0"/>
              <a:cs typeface="Times New Roman" panose="02020603050405020304" charset="0"/>
            </a:endParaRPr>
          </a:p>
        </p:txBody>
      </p:sp>
      <p:sp>
        <p:nvSpPr>
          <p:cNvPr id="3" name="Content Placeholder 2"/>
          <p:cNvSpPr>
            <a:spLocks noGrp="1"/>
          </p:cNvSpPr>
          <p:nvPr>
            <p:ph idx="1"/>
          </p:nvPr>
        </p:nvSpPr>
        <p:spPr/>
        <p:txBody>
          <a:bodyPr/>
          <a:p>
            <a:pPr algn="just">
              <a:lnSpc>
                <a:spcPct val="150000"/>
              </a:lnSpc>
            </a:pPr>
            <a:r>
              <a:rPr lang="en-US">
                <a:latin typeface="Times New Roman" panose="02020603050405020304" charset="0"/>
                <a:cs typeface="Times New Roman" panose="02020603050405020304" charset="0"/>
                <a:sym typeface="+mn-ea"/>
              </a:rPr>
              <a:t>More health parameters (EEG,ECG) can be added.</a:t>
            </a:r>
            <a:endParaRPr lang="en-US">
              <a:latin typeface="Times New Roman" panose="02020603050405020304" charset="0"/>
              <a:cs typeface="Times New Roman" panose="02020603050405020304" charset="0"/>
            </a:endParaRPr>
          </a:p>
          <a:p>
            <a:pPr algn="just">
              <a:lnSpc>
                <a:spcPct val="150000"/>
              </a:lnSpc>
            </a:pPr>
            <a:r>
              <a:rPr lang="en-US">
                <a:latin typeface="Times New Roman" panose="02020603050405020304" charset="0"/>
                <a:cs typeface="Times New Roman" panose="02020603050405020304" charset="0"/>
                <a:sym typeface="+mn-ea"/>
              </a:rPr>
              <a:t>Data storage system with ensuring data security can also be added.</a:t>
            </a:r>
            <a:endParaRPr lang="en-US">
              <a:latin typeface="Times New Roman" panose="02020603050405020304" charset="0"/>
              <a:cs typeface="Times New Roman" panose="02020603050405020304" charset="0"/>
            </a:endParaRPr>
          </a:p>
          <a:p>
            <a:pPr algn="just"/>
            <a:endParaRPr lang="en-US">
              <a:latin typeface="Times New Roman" panose="02020603050405020304" charset="0"/>
              <a:cs typeface="Times New Roman" panose="02020603050405020304" charset="0"/>
            </a:endParaRPr>
          </a:p>
        </p:txBody>
      </p:sp>
      <p:sp>
        <p:nvSpPr>
          <p:cNvPr id="4" name="Slide Number Placeholder 3"/>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pPr algn="ctr"/>
            <a:r>
              <a:rPr lang="en-US" sz="4000">
                <a:solidFill>
                  <a:schemeClr val="tx1"/>
                </a:solidFill>
                <a:latin typeface="Times New Roman" panose="02020603050405020304" charset="0"/>
                <a:cs typeface="Times New Roman" panose="02020603050405020304" charset="0"/>
              </a:rPr>
              <a:t>Publication from the Thesis</a:t>
            </a:r>
            <a:endParaRPr lang="en-US" sz="4000">
              <a:solidFill>
                <a:schemeClr val="tx1"/>
              </a:solidFill>
              <a:latin typeface="Times New Roman" panose="02020603050405020304" charset="0"/>
              <a:cs typeface="Times New Roman" panose="02020603050405020304" charset="0"/>
            </a:endParaRPr>
          </a:p>
        </p:txBody>
      </p:sp>
      <p:sp>
        <p:nvSpPr>
          <p:cNvPr id="3" name="Content Placeholder 2"/>
          <p:cNvSpPr>
            <a:spLocks noGrp="1"/>
          </p:cNvSpPr>
          <p:nvPr>
            <p:ph idx="1"/>
          </p:nvPr>
        </p:nvSpPr>
        <p:spPr/>
        <p:txBody>
          <a:bodyPr/>
          <a:p>
            <a:pPr marL="0" indent="0" algn="just">
              <a:buNone/>
            </a:pPr>
            <a:r>
              <a:rPr lang="en-US" sz="2800">
                <a:latin typeface="Times New Roman" panose="02020603050405020304" charset="0"/>
                <a:cs typeface="Times New Roman" panose="02020603050405020304" charset="0"/>
              </a:rPr>
              <a:t>Das Arpita, Shimul Dey Katha and Muhammad Sheikh Sadi. "An IoT Enabled Health Monitoring Kit Using Non-Invasive Health Parameters." In 2021 International Conference on Automation, Control and Mechatronics for Industry 4.0 (ACMI), pp. 1-6. IEEE, 2021.</a:t>
            </a:r>
            <a:endParaRPr lang="en-US" sz="2800">
              <a:latin typeface="Times New Roman" panose="02020603050405020304" charset="0"/>
              <a:cs typeface="Times New Roman" panose="02020603050405020304" charset="0"/>
            </a:endParaRPr>
          </a:p>
          <a:p>
            <a:pPr marL="0" indent="0" algn="just">
              <a:buNone/>
            </a:pPr>
            <a:r>
              <a:rPr lang="en-US" sz="2800" u="sng">
                <a:latin typeface="Times New Roman" panose="02020603050405020304" charset="0"/>
                <a:cs typeface="Times New Roman" panose="02020603050405020304" charset="0"/>
              </a:rPr>
              <a:t>https://doi.org/10.1109/ACMI53878.2021.9528227</a:t>
            </a:r>
            <a:endParaRPr lang="en-US" sz="2800" u="sng">
              <a:latin typeface="Times New Roman" panose="02020603050405020304" charset="0"/>
              <a:cs typeface="Times New Roman" panose="02020603050405020304" charset="0"/>
            </a:endParaRPr>
          </a:p>
        </p:txBody>
      </p:sp>
      <p:sp>
        <p:nvSpPr>
          <p:cNvPr id="4" name="Slide Number Placeholder 3"/>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pPr algn="ctr"/>
            <a:r>
              <a:rPr lang="en-US" sz="4000">
                <a:solidFill>
                  <a:schemeClr val="tx1"/>
                </a:solidFill>
                <a:latin typeface="Times New Roman" panose="02020603050405020304" charset="0"/>
                <a:cs typeface="Times New Roman" panose="02020603050405020304" charset="0"/>
              </a:rPr>
              <a:t>References</a:t>
            </a:r>
            <a:endParaRPr lang="en-US" sz="4000">
              <a:solidFill>
                <a:schemeClr val="tx1"/>
              </a:solidFill>
              <a:latin typeface="Times New Roman" panose="02020603050405020304" charset="0"/>
              <a:cs typeface="Times New Roman" panose="02020603050405020304" charset="0"/>
            </a:endParaRPr>
          </a:p>
        </p:txBody>
      </p:sp>
      <p:sp>
        <p:nvSpPr>
          <p:cNvPr id="3" name="Content Placeholder 2"/>
          <p:cNvSpPr>
            <a:spLocks noGrp="1"/>
          </p:cNvSpPr>
          <p:nvPr>
            <p:ph idx="1"/>
          </p:nvPr>
        </p:nvSpPr>
        <p:spPr>
          <a:xfrm>
            <a:off x="838200" y="1002030"/>
            <a:ext cx="10515600" cy="4786630"/>
          </a:xfrm>
        </p:spPr>
        <p:txBody>
          <a:bodyPr>
            <a:normAutofit fontScale="80000"/>
          </a:bodyPr>
          <a:p>
            <a:pPr marL="0" indent="0" algn="just">
              <a:buNone/>
            </a:pPr>
            <a:r>
              <a:rPr lang="en-US" sz="2800">
                <a:latin typeface="Times New Roman" panose="02020603050405020304" charset="0"/>
                <a:cs typeface="Times New Roman" panose="02020603050405020304" charset="0"/>
                <a:sym typeface="+mn-ea"/>
              </a:rPr>
              <a:t>[1] Nookhao, S., Thananant, V., Khunkhao, T.: Development of IoT Heartbeat and Body Temperature Monitoring System for Community Health Volunteer. Joint International Conference on Digital Arts, Media and Technology with ECTI Northern Section Conference on Electrical, Electronics, Computer and Telecommunications Engineering (ECTI DAMT NCON). pp. 1–4. (2020)</a:t>
            </a:r>
            <a:endParaRPr lang="en-US" sz="2800">
              <a:latin typeface="Times New Roman" panose="02020603050405020304" charset="0"/>
              <a:cs typeface="Times New Roman" panose="02020603050405020304" charset="0"/>
            </a:endParaRPr>
          </a:p>
          <a:p>
            <a:pPr marL="0" indent="0" algn="just">
              <a:buNone/>
            </a:pPr>
            <a:endParaRPr lang="en-US" sz="2800">
              <a:latin typeface="Times New Roman" panose="02020603050405020304" charset="0"/>
              <a:cs typeface="Times New Roman" panose="02020603050405020304" charset="0"/>
            </a:endParaRPr>
          </a:p>
          <a:p>
            <a:pPr marL="0" indent="0" algn="just">
              <a:buNone/>
            </a:pPr>
            <a:r>
              <a:rPr lang="en-US" sz="2800">
                <a:latin typeface="Times New Roman" panose="02020603050405020304" charset="0"/>
                <a:cs typeface="Times New Roman" panose="02020603050405020304" charset="0"/>
                <a:sym typeface="+mn-ea"/>
              </a:rPr>
              <a:t>[2] Priya, A. D., Sundar, S.: Health Monitoring System using IoT. International Conference on Vision Towards Emerging Trends in Communication and Networking (ViTECoN). pp. 1–3. (2019)</a:t>
            </a:r>
            <a:endParaRPr lang="en-US" sz="2800">
              <a:latin typeface="Times New Roman" panose="02020603050405020304" charset="0"/>
              <a:cs typeface="Times New Roman" panose="02020603050405020304" charset="0"/>
            </a:endParaRPr>
          </a:p>
          <a:p>
            <a:pPr marL="0" indent="0" algn="just">
              <a:buNone/>
            </a:pPr>
            <a:endParaRPr lang="en-US" sz="2800">
              <a:latin typeface="Times New Roman" panose="02020603050405020304" charset="0"/>
              <a:cs typeface="Times New Roman" panose="02020603050405020304" charset="0"/>
            </a:endParaRPr>
          </a:p>
          <a:p>
            <a:pPr marL="0" indent="0" algn="just">
              <a:buNone/>
            </a:pPr>
            <a:r>
              <a:rPr lang="en-US" sz="2800">
                <a:latin typeface="Times New Roman" panose="02020603050405020304" charset="0"/>
                <a:cs typeface="Times New Roman" panose="02020603050405020304" charset="0"/>
                <a:sym typeface="+mn-ea"/>
              </a:rPr>
              <a:t>[3] T. Tariq, R. M. A. Latif, M. Farhan, A. Abbas and F. Ijaz, "A Smart Heart Beat Analytics System Using Wearable Device," 2nd International Conference on Communication, Computing and Digital systems (C-CODE), pp. 137-142, 2019.</a:t>
            </a:r>
            <a:endParaRPr lang="en-US" sz="2800">
              <a:latin typeface="Times New Roman" panose="02020603050405020304" charset="0"/>
              <a:cs typeface="Times New Roman" panose="02020603050405020304" charset="0"/>
              <a:sym typeface="+mn-ea"/>
            </a:endParaRPr>
          </a:p>
          <a:p>
            <a:pPr marL="0" indent="0" algn="just">
              <a:buNone/>
            </a:pPr>
            <a:endParaRPr lang="en-US" sz="2800"/>
          </a:p>
        </p:txBody>
      </p:sp>
      <p:sp>
        <p:nvSpPr>
          <p:cNvPr id="4" name="Slide Number Placeholder 3"/>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idx="1"/>
          </p:nvPr>
        </p:nvSpPr>
        <p:spPr>
          <a:xfrm>
            <a:off x="838200" y="481965"/>
            <a:ext cx="10515600" cy="5695315"/>
          </a:xfrm>
        </p:spPr>
        <p:txBody>
          <a:bodyPr/>
          <a:p>
            <a:pPr marL="0" indent="0" algn="ctr">
              <a:buNone/>
            </a:pPr>
            <a:endParaRPr lang="en-US"/>
          </a:p>
          <a:p>
            <a:pPr marL="0" indent="0" algn="ctr">
              <a:buNone/>
            </a:pPr>
            <a:endParaRPr lang="en-US"/>
          </a:p>
          <a:p>
            <a:pPr marL="0" indent="0" algn="ctr">
              <a:buNone/>
            </a:pPr>
            <a:endParaRPr lang="en-US"/>
          </a:p>
          <a:p>
            <a:pPr marL="0" indent="0" algn="ctr">
              <a:buNone/>
            </a:pPr>
            <a:endParaRPr lang="en-US"/>
          </a:p>
          <a:p>
            <a:pPr marL="0" indent="0" algn="ctr">
              <a:buNone/>
            </a:pPr>
            <a:r>
              <a:rPr lang="en-US" sz="5400">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rPr>
              <a:t>Thank You</a:t>
            </a:r>
            <a:endParaRPr lang="en-US" sz="5400">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endParaRPr>
          </a:p>
        </p:txBody>
      </p:sp>
      <p:sp>
        <p:nvSpPr>
          <p:cNvPr id="4" name="Slide Number Placeholder 3"/>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idx="1"/>
          </p:nvPr>
        </p:nvSpPr>
        <p:spPr>
          <a:xfrm>
            <a:off x="838200" y="441325"/>
            <a:ext cx="10515600" cy="5735955"/>
          </a:xfrm>
        </p:spPr>
        <p:txBody>
          <a:bodyPr/>
          <a:p>
            <a:pPr marL="0" indent="0" algn="ctr">
              <a:buNone/>
            </a:pPr>
            <a:endParaRPr lang="en-US"/>
          </a:p>
          <a:p>
            <a:pPr marL="0" indent="0" algn="ctr">
              <a:buNone/>
            </a:pPr>
            <a:endParaRPr lang="en-US"/>
          </a:p>
          <a:p>
            <a:pPr marL="0" indent="0" algn="ctr">
              <a:buNone/>
            </a:pPr>
            <a:endParaRPr lang="en-US"/>
          </a:p>
          <a:p>
            <a:pPr marL="0" indent="0" algn="ctr">
              <a:buNone/>
            </a:pPr>
            <a:endParaRPr lang="en-US"/>
          </a:p>
          <a:p>
            <a:pPr marL="0" indent="0" algn="ctr">
              <a:buNone/>
            </a:pPr>
            <a:endParaRPr lang="en-US"/>
          </a:p>
          <a:p>
            <a:pPr marL="0" indent="0" algn="ctr">
              <a:buNone/>
            </a:pPr>
            <a:r>
              <a:rPr lang="en-US" sz="4800">
                <a:effectLst>
                  <a:outerShdw blurRad="38100" dist="19050" dir="2700000" algn="tl" rotWithShape="0">
                    <a:schemeClr val="dk1">
                      <a:alpha val="40000"/>
                    </a:schemeClr>
                  </a:outerShdw>
                </a:effectLst>
                <a:latin typeface="Times New Roman" panose="02020603050405020304" charset="0"/>
                <a:cs typeface="Times New Roman" panose="02020603050405020304" charset="0"/>
                <a:sym typeface="+mn-ea"/>
              </a:rPr>
              <a:t>Introduction</a:t>
            </a:r>
            <a:endParaRPr lang="en-US" sz="4800">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endParaRPr>
          </a:p>
          <a:p>
            <a:pPr marL="0" indent="0" algn="ctr">
              <a:buNone/>
            </a:pPr>
            <a:endParaRPr lang="en-US" sz="4800"/>
          </a:p>
        </p:txBody>
      </p:sp>
      <p:sp>
        <p:nvSpPr>
          <p:cNvPr id="4" name="Slide Number Placeholder 3"/>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98425"/>
            <a:ext cx="10515600" cy="702310"/>
          </a:xfrm>
        </p:spPr>
        <p:txBody>
          <a:bodyPr/>
          <a:p>
            <a:pPr algn="ctr"/>
            <a:r>
              <a:rPr lang="en-US" sz="4000">
                <a:solidFill>
                  <a:schemeClr val="tx1"/>
                </a:solidFill>
                <a:effectLst/>
                <a:latin typeface="Times New Roman" panose="02020603050405020304" charset="0"/>
                <a:cs typeface="Times New Roman" panose="02020603050405020304" charset="0"/>
              </a:rPr>
              <a:t>Problem Statement</a:t>
            </a:r>
            <a:endParaRPr lang="en-US" sz="4000">
              <a:solidFill>
                <a:schemeClr val="tx1"/>
              </a:solidFill>
              <a:effectLst/>
              <a:latin typeface="Times New Roman" panose="02020603050405020304" charset="0"/>
              <a:cs typeface="Times New Roman" panose="02020603050405020304" charset="0"/>
            </a:endParaRPr>
          </a:p>
        </p:txBody>
      </p:sp>
      <p:sp>
        <p:nvSpPr>
          <p:cNvPr id="3" name="Content Placeholder 2"/>
          <p:cNvSpPr>
            <a:spLocks noGrp="1"/>
          </p:cNvSpPr>
          <p:nvPr>
            <p:ph idx="1"/>
          </p:nvPr>
        </p:nvSpPr>
        <p:spPr/>
        <p:txBody>
          <a:bodyPr/>
          <a:p>
            <a:pPr algn="just"/>
            <a:r>
              <a:rPr lang="en-US">
                <a:latin typeface="Times New Roman" panose="02020603050405020304" charset="0"/>
                <a:cs typeface="Times New Roman" panose="02020603050405020304" charset="0"/>
                <a:sym typeface="+mn-ea"/>
              </a:rPr>
              <a:t>Health is a primary concern of every human being. Several life threatening diseases can be easily monitored by IoT enabled health monitoring kit.</a:t>
            </a:r>
            <a:endParaRPr lang="en-US">
              <a:latin typeface="Times New Roman" panose="02020603050405020304" charset="0"/>
              <a:cs typeface="Times New Roman" panose="02020603050405020304" charset="0"/>
            </a:endParaRPr>
          </a:p>
          <a:p>
            <a:pPr marL="0" indent="0" algn="just">
              <a:buNone/>
            </a:pPr>
            <a:endParaRPr lang="en-US">
              <a:latin typeface="Times New Roman" panose="02020603050405020304" charset="0"/>
              <a:cs typeface="Times New Roman" panose="02020603050405020304" charset="0"/>
            </a:endParaRPr>
          </a:p>
          <a:p>
            <a:pPr algn="just"/>
            <a:r>
              <a:rPr lang="en-US">
                <a:latin typeface="Times New Roman" panose="02020603050405020304" charset="0"/>
                <a:cs typeface="Times New Roman" panose="02020603050405020304" charset="0"/>
              </a:rPr>
              <a:t>Raspberry Pi can be used as an core device for wireless communication and cloud communication.</a:t>
            </a:r>
            <a:endParaRPr lang="en-US">
              <a:latin typeface="Times New Roman" panose="02020603050405020304" charset="0"/>
              <a:cs typeface="Times New Roman" panose="02020603050405020304" charset="0"/>
            </a:endParaRPr>
          </a:p>
          <a:p>
            <a:pPr algn="just"/>
            <a:endParaRPr lang="en-US">
              <a:latin typeface="Times New Roman" panose="02020603050405020304" charset="0"/>
              <a:cs typeface="Times New Roman" panose="02020603050405020304" charset="0"/>
            </a:endParaRPr>
          </a:p>
          <a:p>
            <a:pPr algn="just"/>
            <a:r>
              <a:rPr lang="en-US">
                <a:latin typeface="Times New Roman" panose="02020603050405020304" charset="0"/>
                <a:cs typeface="Times New Roman" panose="02020603050405020304" charset="0"/>
                <a:sym typeface="+mn-ea"/>
              </a:rPr>
              <a:t>However, IoT enabled health monitoring system might be an effective solution with less complications.</a:t>
            </a:r>
            <a:endParaRPr lang="en-US">
              <a:latin typeface="Times New Roman" panose="02020603050405020304" charset="0"/>
              <a:cs typeface="Times New Roman" panose="02020603050405020304" charset="0"/>
            </a:endParaRPr>
          </a:p>
          <a:p>
            <a:endParaRPr lang="en-US">
              <a:latin typeface="Times New Roman" panose="02020603050405020304" charset="0"/>
              <a:cs typeface="Times New Roman" panose="02020603050405020304" charset="0"/>
            </a:endParaRPr>
          </a:p>
          <a:p>
            <a:endParaRPr lang="en-US">
              <a:latin typeface="Times New Roman" panose="02020603050405020304" charset="0"/>
              <a:cs typeface="Times New Roman" panose="02020603050405020304" charset="0"/>
            </a:endParaRPr>
          </a:p>
        </p:txBody>
      </p:sp>
      <p:sp>
        <p:nvSpPr>
          <p:cNvPr id="4" name="Slide Number Placeholder 3"/>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93980"/>
            <a:ext cx="10515600" cy="748665"/>
          </a:xfrm>
        </p:spPr>
        <p:txBody>
          <a:bodyPr/>
          <a:p>
            <a:pPr algn="ctr"/>
            <a:r>
              <a:rPr lang="en-US" sz="4000">
                <a:solidFill>
                  <a:schemeClr val="tx1"/>
                </a:solidFill>
                <a:effectLst/>
                <a:latin typeface="Times New Roman" panose="02020603050405020304" charset="0"/>
                <a:cs typeface="Times New Roman" panose="02020603050405020304" charset="0"/>
              </a:rPr>
              <a:t>Objectives</a:t>
            </a:r>
            <a:endParaRPr lang="en-US" sz="4000">
              <a:solidFill>
                <a:schemeClr val="tx1"/>
              </a:solidFill>
              <a:effectLst/>
              <a:latin typeface="Times New Roman" panose="02020603050405020304" charset="0"/>
              <a:cs typeface="Times New Roman" panose="02020603050405020304" charset="0"/>
            </a:endParaRPr>
          </a:p>
        </p:txBody>
      </p:sp>
      <p:sp>
        <p:nvSpPr>
          <p:cNvPr id="3" name="Content Placeholder 2"/>
          <p:cNvSpPr>
            <a:spLocks noGrp="1"/>
          </p:cNvSpPr>
          <p:nvPr>
            <p:ph idx="1"/>
          </p:nvPr>
        </p:nvSpPr>
        <p:spPr>
          <a:xfrm>
            <a:off x="838200" y="943610"/>
            <a:ext cx="10515600" cy="5233670"/>
          </a:xfrm>
        </p:spPr>
        <p:txBody>
          <a:bodyPr/>
          <a:p>
            <a:pPr algn="just"/>
            <a:r>
              <a:rPr lang="en-US" sz="2800">
                <a:latin typeface="Times New Roman" panose="02020603050405020304" charset="0"/>
                <a:cs typeface="Times New Roman" panose="02020603050405020304" charset="0"/>
                <a:sym typeface="+mn-ea"/>
              </a:rPr>
              <a:t>To develop a continuous health condition monitoring kit.</a:t>
            </a:r>
            <a:endParaRPr lang="en-US" sz="2800">
              <a:latin typeface="Times New Roman" panose="02020603050405020304" charset="0"/>
              <a:cs typeface="Times New Roman" panose="02020603050405020304" charset="0"/>
              <a:sym typeface="+mn-ea"/>
            </a:endParaRPr>
          </a:p>
          <a:p>
            <a:pPr algn="just"/>
            <a:r>
              <a:rPr lang="en-US" sz="2800">
                <a:latin typeface="Times New Roman" panose="02020603050405020304" charset="0"/>
                <a:cs typeface="Times New Roman" panose="02020603050405020304" charset="0"/>
                <a:sym typeface="+mn-ea"/>
              </a:rPr>
              <a:t>To monitor the health conditions such as:</a:t>
            </a:r>
            <a:endParaRPr lang="en-US" sz="2800">
              <a:latin typeface="Times New Roman" panose="02020603050405020304" charset="0"/>
              <a:cs typeface="Times New Roman" panose="02020603050405020304" charset="0"/>
            </a:endParaRPr>
          </a:p>
          <a:p>
            <a:pPr marL="0" indent="0" algn="just">
              <a:buFont typeface="Wingdings" panose="05000000000000000000" charset="0"/>
              <a:buNone/>
            </a:pPr>
            <a:r>
              <a:rPr lang="en-US" sz="2800">
                <a:latin typeface="Times New Roman" panose="02020603050405020304" charset="0"/>
                <a:cs typeface="Times New Roman" panose="02020603050405020304" charset="0"/>
                <a:sym typeface="+mn-ea"/>
              </a:rPr>
              <a:t>	1. Body temperature,</a:t>
            </a:r>
            <a:endParaRPr lang="en-US" sz="2800">
              <a:latin typeface="Times New Roman" panose="02020603050405020304" charset="0"/>
              <a:cs typeface="Times New Roman" panose="02020603050405020304" charset="0"/>
            </a:endParaRPr>
          </a:p>
          <a:p>
            <a:pPr marL="0" indent="0" algn="just">
              <a:buFont typeface="Wingdings" panose="05000000000000000000" charset="0"/>
              <a:buNone/>
            </a:pPr>
            <a:r>
              <a:rPr lang="en-US" sz="2800">
                <a:latin typeface="Times New Roman" panose="02020603050405020304" charset="0"/>
                <a:cs typeface="Times New Roman" panose="02020603050405020304" charset="0"/>
                <a:sym typeface="+mn-ea"/>
              </a:rPr>
              <a:t>	2. Heart beat,</a:t>
            </a:r>
            <a:endParaRPr lang="en-US" sz="2800">
              <a:latin typeface="Times New Roman" panose="02020603050405020304" charset="0"/>
              <a:cs typeface="Times New Roman" panose="02020603050405020304" charset="0"/>
            </a:endParaRPr>
          </a:p>
          <a:p>
            <a:pPr marL="0" indent="0" algn="just">
              <a:buFont typeface="Wingdings" panose="05000000000000000000" charset="0"/>
              <a:buNone/>
            </a:pPr>
            <a:r>
              <a:rPr lang="en-US" sz="2800">
                <a:latin typeface="Times New Roman" panose="02020603050405020304" charset="0"/>
                <a:cs typeface="Times New Roman" panose="02020603050405020304" charset="0"/>
                <a:sym typeface="+mn-ea"/>
              </a:rPr>
              <a:t>	3. Movement of the body, </a:t>
            </a:r>
            <a:endParaRPr lang="en-US" sz="2800">
              <a:latin typeface="Times New Roman" panose="02020603050405020304" charset="0"/>
              <a:cs typeface="Times New Roman" panose="02020603050405020304" charset="0"/>
            </a:endParaRPr>
          </a:p>
          <a:p>
            <a:pPr marL="0" indent="0" algn="just">
              <a:buFont typeface="Wingdings" panose="05000000000000000000" charset="0"/>
              <a:buNone/>
            </a:pPr>
            <a:r>
              <a:rPr lang="en-US" sz="2800">
                <a:latin typeface="Times New Roman" panose="02020603050405020304" charset="0"/>
                <a:cs typeface="Times New Roman" panose="02020603050405020304" charset="0"/>
                <a:sym typeface="+mn-ea"/>
              </a:rPr>
              <a:t>	4. Sweat gland activity related to emotional arousal,</a:t>
            </a:r>
            <a:endParaRPr lang="en-US" sz="2800">
              <a:latin typeface="Times New Roman" panose="02020603050405020304" charset="0"/>
              <a:cs typeface="Times New Roman" panose="02020603050405020304" charset="0"/>
              <a:sym typeface="+mn-ea"/>
            </a:endParaRPr>
          </a:p>
          <a:p>
            <a:pPr marL="0" indent="0" algn="just">
              <a:buFont typeface="Wingdings" panose="05000000000000000000" charset="0"/>
              <a:buNone/>
            </a:pPr>
            <a:r>
              <a:rPr lang="en-US" sz="2800">
                <a:latin typeface="Times New Roman" panose="02020603050405020304" charset="0"/>
                <a:cs typeface="Times New Roman" panose="02020603050405020304" charset="0"/>
                <a:sym typeface="+mn-ea"/>
              </a:rPr>
              <a:t>          5. Blood oxygen level and</a:t>
            </a:r>
            <a:endParaRPr lang="en-US" sz="2800">
              <a:latin typeface="Times New Roman" panose="02020603050405020304" charset="0"/>
              <a:cs typeface="Times New Roman" panose="02020603050405020304" charset="0"/>
              <a:sym typeface="+mn-ea"/>
            </a:endParaRPr>
          </a:p>
          <a:p>
            <a:pPr marL="0" indent="0" algn="just">
              <a:buFont typeface="Wingdings" panose="05000000000000000000" charset="0"/>
              <a:buNone/>
            </a:pPr>
            <a:r>
              <a:rPr lang="en-US" sz="2800">
                <a:latin typeface="Times New Roman" panose="02020603050405020304" charset="0"/>
                <a:cs typeface="Times New Roman" panose="02020603050405020304" charset="0"/>
                <a:sym typeface="+mn-ea"/>
              </a:rPr>
              <a:t>          6. Blood Pressure.</a:t>
            </a:r>
            <a:endParaRPr lang="en-US" sz="2800">
              <a:latin typeface="Times New Roman" panose="02020603050405020304" charset="0"/>
              <a:cs typeface="Times New Roman" panose="02020603050405020304" charset="0"/>
            </a:endParaRPr>
          </a:p>
          <a:p>
            <a:pPr algn="just"/>
            <a:r>
              <a:rPr lang="en-US" sz="2800">
                <a:latin typeface="Times New Roman" panose="02020603050405020304" charset="0"/>
                <a:cs typeface="Times New Roman" panose="02020603050405020304" charset="0"/>
                <a:sym typeface="+mn-ea"/>
              </a:rPr>
              <a:t>Admin can see the health condition of the patient from anywhere through the firebase database.</a:t>
            </a:r>
            <a:endParaRPr lang="en-US" sz="2800">
              <a:latin typeface="Times New Roman" panose="02020603050405020304" charset="0"/>
              <a:cs typeface="Times New Roman" panose="02020603050405020304" charset="0"/>
            </a:endParaRPr>
          </a:p>
          <a:p>
            <a:endParaRPr lang="en-US" sz="2800">
              <a:latin typeface="Times New Roman" panose="02020603050405020304" charset="0"/>
              <a:cs typeface="Times New Roman" panose="02020603050405020304" charset="0"/>
            </a:endParaRPr>
          </a:p>
        </p:txBody>
      </p:sp>
      <p:sp>
        <p:nvSpPr>
          <p:cNvPr id="4" name="Slide Number Placeholder 3"/>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pPr algn="ctr"/>
            <a:r>
              <a:rPr lang="en-US" sz="4000">
                <a:solidFill>
                  <a:schemeClr val="tx1"/>
                </a:solidFill>
                <a:effectLst/>
                <a:latin typeface="Times New Roman" panose="02020603050405020304" charset="0"/>
                <a:cs typeface="Times New Roman" panose="02020603050405020304" charset="0"/>
              </a:rPr>
              <a:t>Related Works</a:t>
            </a:r>
            <a:endParaRPr lang="en-US" sz="4000">
              <a:solidFill>
                <a:schemeClr val="tx1"/>
              </a:solidFill>
              <a:effectLst/>
              <a:latin typeface="Times New Roman" panose="02020603050405020304" charset="0"/>
              <a:cs typeface="Times New Roman" panose="02020603050405020304" charset="0"/>
            </a:endParaRPr>
          </a:p>
        </p:txBody>
      </p:sp>
      <p:sp>
        <p:nvSpPr>
          <p:cNvPr id="3" name="Content Placeholder 2"/>
          <p:cNvSpPr>
            <a:spLocks noGrp="1"/>
          </p:cNvSpPr>
          <p:nvPr>
            <p:ph sz="half" idx="1"/>
          </p:nvPr>
        </p:nvSpPr>
        <p:spPr>
          <a:xfrm>
            <a:off x="609600" y="1174750"/>
            <a:ext cx="10972800" cy="4953000"/>
          </a:xfrm>
        </p:spPr>
        <p:txBody>
          <a:bodyPr>
            <a:normAutofit lnSpcReduction="20000"/>
          </a:bodyPr>
          <a:p>
            <a:pPr marL="0" indent="0" algn="just">
              <a:buNone/>
            </a:pPr>
            <a:r>
              <a:rPr lang="en-US" sz="2400">
                <a:latin typeface="Times New Roman" panose="02020603050405020304" charset="0"/>
                <a:cs typeface="Times New Roman" panose="02020603050405020304" charset="0"/>
                <a:sym typeface="+mn-ea"/>
              </a:rPr>
              <a:t>                  </a:t>
            </a:r>
            <a:endParaRPr lang="en-US" sz="2400">
              <a:latin typeface="Times New Roman" panose="02020603050405020304" charset="0"/>
              <a:cs typeface="Times New Roman" panose="02020603050405020304" charset="0"/>
              <a:sym typeface="+mn-ea"/>
            </a:endParaRPr>
          </a:p>
          <a:p>
            <a:pPr algn="just"/>
            <a:endParaRPr lang="en-US" sz="2400">
              <a:latin typeface="Times New Roman" panose="02020603050405020304" charset="0"/>
              <a:cs typeface="Times New Roman" panose="02020603050405020304" charset="0"/>
            </a:endParaRPr>
          </a:p>
          <a:p>
            <a:pPr algn="just"/>
            <a:endParaRPr lang="en-US" sz="2400">
              <a:latin typeface="Times New Roman" panose="02020603050405020304" charset="0"/>
              <a:cs typeface="Times New Roman" panose="02020603050405020304" charset="0"/>
            </a:endParaRPr>
          </a:p>
        </p:txBody>
      </p:sp>
      <p:sp>
        <p:nvSpPr>
          <p:cNvPr id="4" name="Slide Number Placeholder 3"/>
          <p:cNvSpPr>
            <a:spLocks noGrp="1"/>
          </p:cNvSpPr>
          <p:nvPr>
            <p:ph type="sldNum" sz="quarter" idx="12"/>
          </p:nvPr>
        </p:nvSpPr>
        <p:spPr/>
        <p:txBody>
          <a:bodyPr/>
          <a:p>
            <a:fld id="{9B618960-8005-486C-9A75-10CB2AAC16F9}" type="slidenum">
              <a:rPr lang="en-US" smtClean="0"/>
            </a:fld>
            <a:endParaRPr lang="en-US"/>
          </a:p>
        </p:txBody>
      </p:sp>
      <p:graphicFrame>
        <p:nvGraphicFramePr>
          <p:cNvPr id="5" name="Content Placeholder 4"/>
          <p:cNvGraphicFramePr/>
          <p:nvPr>
            <p:ph sz="half" idx="2"/>
          </p:nvPr>
        </p:nvGraphicFramePr>
        <p:xfrm>
          <a:off x="1585595" y="1943735"/>
          <a:ext cx="8931910" cy="4018915"/>
        </p:xfrm>
        <a:graphic>
          <a:graphicData uri="http://schemas.openxmlformats.org/drawingml/2006/table">
            <a:tbl>
              <a:tblPr firstRow="1" bandRow="1">
                <a:tableStyleId>{5940675A-B579-460E-94D1-54222C63F5DA}</a:tableStyleId>
              </a:tblPr>
              <a:tblGrid>
                <a:gridCol w="1649095"/>
                <a:gridCol w="884555"/>
                <a:gridCol w="1784350"/>
                <a:gridCol w="2555240"/>
                <a:gridCol w="2058670"/>
              </a:tblGrid>
              <a:tr h="675640">
                <a:tc>
                  <a:txBody>
                    <a:bodyPr/>
                    <a:p>
                      <a:pPr indent="0" algn="ctr">
                        <a:buNone/>
                      </a:pPr>
                      <a:r>
                        <a:rPr lang="en-US" sz="1800" b="1">
                          <a:latin typeface="Times New Roman" panose="02020603050405020304" charset="0"/>
                          <a:cs typeface="Times New Roman" panose="02020603050405020304" charset="0"/>
                        </a:rPr>
                        <a:t>Author</a:t>
                      </a:r>
                      <a:endParaRPr lang="en-US" sz="1800" b="1">
                        <a:latin typeface="Times New Roman" panose="02020603050405020304" charset="0"/>
                        <a:ea typeface="Times New Roman" panose="02020603050405020304" charset="0"/>
                        <a:cs typeface="Times New Roman" panose="02020603050405020304" charset="0"/>
                      </a:endParaRPr>
                    </a:p>
                  </a:txBody>
                  <a:tcPr marL="63500" marR="63500" marT="63500" marB="63500"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1">
                        <a:lumMod val="40000"/>
                        <a:lumOff val="60000"/>
                      </a:schemeClr>
                    </a:solidFill>
                  </a:tcPr>
                </a:tc>
                <a:tc>
                  <a:txBody>
                    <a:bodyPr/>
                    <a:p>
                      <a:pPr indent="0" algn="ctr">
                        <a:buNone/>
                      </a:pPr>
                      <a:r>
                        <a:rPr lang="en-US" sz="1800" b="1">
                          <a:latin typeface="Times New Roman" panose="02020603050405020304" charset="0"/>
                          <a:cs typeface="Times New Roman" panose="02020603050405020304" charset="0"/>
                        </a:rPr>
                        <a:t>Year</a:t>
                      </a:r>
                      <a:endParaRPr lang="en-US" sz="1800" b="1">
                        <a:latin typeface="Times New Roman" panose="02020603050405020304" charset="0"/>
                        <a:ea typeface="Times New Roman" panose="02020603050405020304" charset="0"/>
                        <a:cs typeface="Times New Roman" panose="02020603050405020304" charset="0"/>
                      </a:endParaRPr>
                    </a:p>
                  </a:txBody>
                  <a:tcPr marL="63500" marR="63500" marT="63500" marB="63500"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1">
                        <a:lumMod val="40000"/>
                        <a:lumOff val="60000"/>
                      </a:schemeClr>
                    </a:solidFill>
                  </a:tcPr>
                </a:tc>
                <a:tc>
                  <a:txBody>
                    <a:bodyPr/>
                    <a:p>
                      <a:pPr indent="0" algn="ctr">
                        <a:buNone/>
                      </a:pPr>
                      <a:r>
                        <a:rPr lang="en-US" sz="1800" b="1">
                          <a:latin typeface="Times New Roman" panose="02020603050405020304" charset="0"/>
                          <a:cs typeface="Times New Roman" panose="02020603050405020304" charset="0"/>
                        </a:rPr>
                        <a:t>Display Device</a:t>
                      </a:r>
                      <a:endParaRPr lang="en-US" sz="1800" b="1">
                        <a:latin typeface="Times New Roman" panose="02020603050405020304" charset="0"/>
                        <a:ea typeface="Times New Roman" panose="02020603050405020304" charset="0"/>
                        <a:cs typeface="Times New Roman" panose="02020603050405020304" charset="0"/>
                      </a:endParaRPr>
                    </a:p>
                  </a:txBody>
                  <a:tcPr marL="63500" marR="63500" marT="63500" marB="63500"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1">
                        <a:lumMod val="40000"/>
                        <a:lumOff val="60000"/>
                      </a:schemeClr>
                    </a:solidFill>
                  </a:tcPr>
                </a:tc>
                <a:tc>
                  <a:txBody>
                    <a:bodyPr/>
                    <a:p>
                      <a:pPr indent="0" algn="ctr">
                        <a:buNone/>
                      </a:pPr>
                      <a:r>
                        <a:rPr lang="en-US" sz="1800" b="1">
                          <a:latin typeface="Times New Roman" panose="02020603050405020304" charset="0"/>
                          <a:cs typeface="Times New Roman" panose="02020603050405020304" charset="0"/>
                        </a:rPr>
                        <a:t>Hardware Components</a:t>
                      </a:r>
                      <a:endParaRPr lang="en-US" sz="1800" b="1">
                        <a:latin typeface="Times New Roman" panose="02020603050405020304" charset="0"/>
                        <a:ea typeface="Times New Roman" panose="02020603050405020304" charset="0"/>
                        <a:cs typeface="Times New Roman" panose="02020603050405020304" charset="0"/>
                      </a:endParaRPr>
                    </a:p>
                  </a:txBody>
                  <a:tcPr marL="63500" marR="63500" marT="63500" marB="63500"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1">
                        <a:lumMod val="40000"/>
                        <a:lumOff val="60000"/>
                      </a:schemeClr>
                    </a:solidFill>
                  </a:tcPr>
                </a:tc>
                <a:tc>
                  <a:txBody>
                    <a:bodyPr/>
                    <a:p>
                      <a:pPr indent="0" algn="ctr">
                        <a:buNone/>
                      </a:pPr>
                      <a:r>
                        <a:rPr lang="en-US" sz="1800" b="1">
                          <a:latin typeface="Times New Roman" panose="02020603050405020304" charset="0"/>
                          <a:cs typeface="Times New Roman" panose="02020603050405020304" charset="0"/>
                        </a:rPr>
                        <a:t>IoT Enabled</a:t>
                      </a:r>
                      <a:endParaRPr lang="en-US" sz="1800" b="1">
                        <a:latin typeface="Times New Roman" panose="02020603050405020304" charset="0"/>
                        <a:ea typeface="Times New Roman" panose="02020603050405020304" charset="0"/>
                        <a:cs typeface="Times New Roman" panose="02020603050405020304" charset="0"/>
                      </a:endParaRPr>
                    </a:p>
                  </a:txBody>
                  <a:tcPr marL="63500" marR="63500" marT="63500" marB="63500"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1">
                        <a:lumMod val="40000"/>
                        <a:lumOff val="60000"/>
                      </a:schemeClr>
                    </a:solidFill>
                  </a:tcPr>
                </a:tc>
              </a:tr>
              <a:tr h="1224280">
                <a:tc>
                  <a:txBody>
                    <a:bodyPr/>
                    <a:p>
                      <a:pPr indent="0" algn="ctr">
                        <a:buNone/>
                      </a:pPr>
                      <a:r>
                        <a:rPr lang="en-US" sz="1800" b="0">
                          <a:latin typeface="Times New Roman" panose="02020603050405020304" charset="0"/>
                          <a:cs typeface="Times New Roman" panose="02020603050405020304" charset="0"/>
                        </a:rPr>
                        <a:t>Nookhao et al. [2]</a:t>
                      </a:r>
                      <a:endParaRPr lang="en-US" sz="1800" b="0">
                        <a:latin typeface="Times New Roman" panose="02020603050405020304" charset="0"/>
                        <a:ea typeface="Times New Roman" panose="02020603050405020304" charset="0"/>
                        <a:cs typeface="Times New Roman" panose="02020603050405020304" charset="0"/>
                      </a:endParaRPr>
                    </a:p>
                  </a:txBody>
                  <a:tcPr marL="63500" marR="63500" marT="63500" marB="63500"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3">
                        <a:lumMod val="85000"/>
                      </a:schemeClr>
                    </a:solidFill>
                  </a:tcPr>
                </a:tc>
                <a:tc>
                  <a:txBody>
                    <a:bodyPr/>
                    <a:p>
                      <a:pPr indent="0" algn="ctr">
                        <a:buNone/>
                      </a:pPr>
                      <a:r>
                        <a:rPr lang="en-US" sz="1800" b="0">
                          <a:latin typeface="Times New Roman" panose="02020603050405020304" charset="0"/>
                          <a:cs typeface="Times New Roman" panose="02020603050405020304" charset="0"/>
                        </a:rPr>
                        <a:t>2020</a:t>
                      </a:r>
                      <a:endParaRPr lang="en-US" sz="1800" b="0">
                        <a:latin typeface="Times New Roman" panose="02020603050405020304" charset="0"/>
                        <a:ea typeface="Times New Roman" panose="02020603050405020304" charset="0"/>
                        <a:cs typeface="Times New Roman" panose="02020603050405020304" charset="0"/>
                      </a:endParaRPr>
                    </a:p>
                  </a:txBody>
                  <a:tcPr marL="63500" marR="63500" marT="63500" marB="63500"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3">
                        <a:lumMod val="85000"/>
                      </a:schemeClr>
                    </a:solidFill>
                  </a:tcPr>
                </a:tc>
                <a:tc>
                  <a:txBody>
                    <a:bodyPr/>
                    <a:p>
                      <a:pPr indent="0" algn="ctr">
                        <a:buNone/>
                      </a:pPr>
                      <a:r>
                        <a:rPr lang="en-US" sz="1800" b="0">
                          <a:latin typeface="Times New Roman" panose="02020603050405020304" charset="0"/>
                          <a:cs typeface="Times New Roman" panose="02020603050405020304" charset="0"/>
                        </a:rPr>
                        <a:t>LCD display and computer</a:t>
                      </a:r>
                      <a:endParaRPr lang="en-US" sz="1800" b="0">
                        <a:latin typeface="Times New Roman" panose="02020603050405020304" charset="0"/>
                        <a:ea typeface="Times New Roman" panose="02020603050405020304" charset="0"/>
                        <a:cs typeface="Times New Roman" panose="02020603050405020304" charset="0"/>
                      </a:endParaRPr>
                    </a:p>
                  </a:txBody>
                  <a:tcPr marL="63500" marR="63500" marT="63500" marB="63500"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3">
                        <a:lumMod val="85000"/>
                      </a:schemeClr>
                    </a:solidFill>
                  </a:tcPr>
                </a:tc>
                <a:tc>
                  <a:txBody>
                    <a:bodyPr/>
                    <a:p>
                      <a:pPr indent="0" algn="ctr">
                        <a:buNone/>
                      </a:pPr>
                      <a:r>
                        <a:rPr lang="en-US" sz="1800" b="0">
                          <a:latin typeface="Times New Roman" panose="02020603050405020304" charset="0"/>
                          <a:cs typeface="Times New Roman" panose="02020603050405020304" charset="0"/>
                        </a:rPr>
                        <a:t>Temperature sensor,heart  beat sensor,arduino,WIFI module</a:t>
                      </a:r>
                      <a:endParaRPr lang="en-US" sz="1800" b="0">
                        <a:latin typeface="Times New Roman" panose="02020603050405020304" charset="0"/>
                        <a:ea typeface="Times New Roman" panose="02020603050405020304" charset="0"/>
                        <a:cs typeface="Times New Roman" panose="02020603050405020304" charset="0"/>
                      </a:endParaRPr>
                    </a:p>
                  </a:txBody>
                  <a:tcPr marL="63500" marR="63500" marT="63500" marB="63500"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3">
                        <a:lumMod val="85000"/>
                      </a:schemeClr>
                    </a:solidFill>
                  </a:tcPr>
                </a:tc>
                <a:tc>
                  <a:txBody>
                    <a:bodyPr/>
                    <a:p>
                      <a:pPr indent="0" algn="ctr">
                        <a:buNone/>
                      </a:pPr>
                      <a:r>
                        <a:rPr lang="en-US" sz="1800" b="0">
                          <a:latin typeface="Times New Roman" panose="02020603050405020304" charset="0"/>
                          <a:cs typeface="Times New Roman" panose="02020603050405020304" charset="0"/>
                        </a:rPr>
                        <a:t>Yes</a:t>
                      </a:r>
                      <a:endParaRPr lang="en-US" sz="1800" b="0">
                        <a:latin typeface="Times New Roman" panose="02020603050405020304" charset="0"/>
                        <a:ea typeface="Times New Roman" panose="02020603050405020304" charset="0"/>
                        <a:cs typeface="Times New Roman" panose="02020603050405020304" charset="0"/>
                      </a:endParaRPr>
                    </a:p>
                  </a:txBody>
                  <a:tcPr marL="63500" marR="63500" marT="63500" marB="63500"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3">
                        <a:lumMod val="85000"/>
                      </a:schemeClr>
                    </a:solidFill>
                  </a:tcPr>
                </a:tc>
              </a:tr>
              <a:tr h="1205865">
                <a:tc>
                  <a:txBody>
                    <a:bodyPr/>
                    <a:p>
                      <a:pPr indent="0" algn="ctr">
                        <a:buNone/>
                      </a:pPr>
                      <a:r>
                        <a:rPr lang="en-US" sz="1800" b="0">
                          <a:latin typeface="Times New Roman" panose="02020603050405020304" charset="0"/>
                          <a:cs typeface="Times New Roman" panose="02020603050405020304" charset="0"/>
                        </a:rPr>
                        <a:t>Priya et al.   [3] </a:t>
                      </a:r>
                      <a:endParaRPr lang="en-US" sz="1800" b="0">
                        <a:latin typeface="Times New Roman" panose="02020603050405020304" charset="0"/>
                        <a:ea typeface="Times New Roman" panose="02020603050405020304" charset="0"/>
                        <a:cs typeface="Times New Roman" panose="02020603050405020304" charset="0"/>
                      </a:endParaRPr>
                    </a:p>
                  </a:txBody>
                  <a:tcPr marL="63500" marR="63500" marT="63500" marB="63500"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3">
                        <a:lumMod val="95000"/>
                      </a:schemeClr>
                    </a:solidFill>
                  </a:tcPr>
                </a:tc>
                <a:tc>
                  <a:txBody>
                    <a:bodyPr/>
                    <a:p>
                      <a:pPr indent="0" algn="ctr">
                        <a:buNone/>
                      </a:pPr>
                      <a:r>
                        <a:rPr lang="en-US" sz="1800" b="0">
                          <a:latin typeface="Times New Roman" panose="02020603050405020304" charset="0"/>
                          <a:cs typeface="Times New Roman" panose="02020603050405020304" charset="0"/>
                        </a:rPr>
                        <a:t>2019</a:t>
                      </a:r>
                      <a:endParaRPr lang="en-US" sz="1800" b="0">
                        <a:latin typeface="Times New Roman" panose="02020603050405020304" charset="0"/>
                        <a:ea typeface="Times New Roman" panose="02020603050405020304" charset="0"/>
                        <a:cs typeface="Times New Roman" panose="02020603050405020304" charset="0"/>
                      </a:endParaRPr>
                    </a:p>
                  </a:txBody>
                  <a:tcPr marL="63500" marR="63500" marT="63500" marB="63500"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3">
                        <a:lumMod val="95000"/>
                      </a:schemeClr>
                    </a:solidFill>
                  </a:tcPr>
                </a:tc>
                <a:tc>
                  <a:txBody>
                    <a:bodyPr/>
                    <a:p>
                      <a:pPr indent="0" algn="ctr">
                        <a:buNone/>
                      </a:pPr>
                      <a:r>
                        <a:rPr lang="en-US" sz="1800" b="0">
                          <a:latin typeface="Times New Roman" panose="02020603050405020304" charset="0"/>
                          <a:cs typeface="Times New Roman" panose="02020603050405020304" charset="0"/>
                        </a:rPr>
                        <a:t>Monitor or smartphone</a:t>
                      </a:r>
                      <a:endParaRPr lang="en-US" sz="1800" b="0">
                        <a:latin typeface="Times New Roman" panose="02020603050405020304" charset="0"/>
                        <a:ea typeface="Times New Roman" panose="02020603050405020304" charset="0"/>
                        <a:cs typeface="Times New Roman" panose="02020603050405020304" charset="0"/>
                      </a:endParaRPr>
                    </a:p>
                  </a:txBody>
                  <a:tcPr marL="63500" marR="63500" marT="63500" marB="63500"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3">
                        <a:lumMod val="95000"/>
                      </a:schemeClr>
                    </a:solidFill>
                  </a:tcPr>
                </a:tc>
                <a:tc>
                  <a:txBody>
                    <a:bodyPr/>
                    <a:p>
                      <a:pPr indent="0" algn="ctr">
                        <a:buNone/>
                      </a:pPr>
                      <a:r>
                        <a:rPr lang="en-US" sz="1800" b="0">
                          <a:latin typeface="Times New Roman" panose="02020603050405020304" charset="0"/>
                          <a:cs typeface="Times New Roman" panose="02020603050405020304" charset="0"/>
                        </a:rPr>
                        <a:t>Body temperature sensor,pulse rate sensor,Raspberry pi</a:t>
                      </a:r>
                      <a:endParaRPr lang="en-US" sz="1800" b="0">
                        <a:latin typeface="Times New Roman" panose="02020603050405020304" charset="0"/>
                        <a:ea typeface="Times New Roman" panose="02020603050405020304" charset="0"/>
                        <a:cs typeface="Times New Roman" panose="02020603050405020304" charset="0"/>
                      </a:endParaRPr>
                    </a:p>
                  </a:txBody>
                  <a:tcPr marL="63500" marR="63500" marT="63500" marB="63500"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3">
                        <a:lumMod val="95000"/>
                      </a:schemeClr>
                    </a:solidFill>
                  </a:tcPr>
                </a:tc>
                <a:tc>
                  <a:txBody>
                    <a:bodyPr/>
                    <a:p>
                      <a:pPr indent="0" algn="ctr">
                        <a:buNone/>
                      </a:pPr>
                      <a:r>
                        <a:rPr lang="en-US" sz="1800" b="0">
                          <a:latin typeface="Times New Roman" panose="02020603050405020304" charset="0"/>
                          <a:cs typeface="Times New Roman" panose="02020603050405020304" charset="0"/>
                        </a:rPr>
                        <a:t>Yes</a:t>
                      </a:r>
                      <a:endParaRPr lang="en-US" sz="1800" b="0">
                        <a:latin typeface="Times New Roman" panose="02020603050405020304" charset="0"/>
                        <a:ea typeface="Times New Roman" panose="02020603050405020304" charset="0"/>
                        <a:cs typeface="Times New Roman" panose="02020603050405020304" charset="0"/>
                      </a:endParaRPr>
                    </a:p>
                  </a:txBody>
                  <a:tcPr marL="63500" marR="63500" marT="63500" marB="63500"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3">
                        <a:lumMod val="95000"/>
                      </a:schemeClr>
                    </a:solidFill>
                  </a:tcPr>
                </a:tc>
              </a:tr>
              <a:tr h="913130">
                <a:tc>
                  <a:txBody>
                    <a:bodyPr/>
                    <a:p>
                      <a:pPr indent="0" algn="ctr">
                        <a:buNone/>
                      </a:pPr>
                      <a:r>
                        <a:rPr lang="en-US" sz="1800" b="0">
                          <a:latin typeface="Times New Roman" panose="02020603050405020304" charset="0"/>
                          <a:cs typeface="Times New Roman" panose="02020603050405020304" charset="0"/>
                        </a:rPr>
                        <a:t> Tariq et al. [18]</a:t>
                      </a:r>
                      <a:endParaRPr lang="en-US" sz="1800" b="0">
                        <a:latin typeface="Times New Roman" panose="02020603050405020304" charset="0"/>
                        <a:ea typeface="Times New Roman" panose="02020603050405020304" charset="0"/>
                        <a:cs typeface="Times New Roman" panose="02020603050405020304" charset="0"/>
                      </a:endParaRPr>
                    </a:p>
                  </a:txBody>
                  <a:tcPr marL="63500" marR="63500" marT="63500" marB="63500"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3">
                        <a:lumMod val="85000"/>
                      </a:schemeClr>
                    </a:solidFill>
                  </a:tcPr>
                </a:tc>
                <a:tc>
                  <a:txBody>
                    <a:bodyPr/>
                    <a:p>
                      <a:pPr indent="0" algn="ctr">
                        <a:buNone/>
                      </a:pPr>
                      <a:r>
                        <a:rPr lang="en-US" sz="1800" b="0">
                          <a:latin typeface="Times New Roman" panose="02020603050405020304" charset="0"/>
                          <a:cs typeface="Times New Roman" panose="02020603050405020304" charset="0"/>
                        </a:rPr>
                        <a:t>2019</a:t>
                      </a:r>
                      <a:endParaRPr lang="en-US" sz="1800" b="0">
                        <a:latin typeface="Times New Roman" panose="02020603050405020304" charset="0"/>
                        <a:ea typeface="Times New Roman" panose="02020603050405020304" charset="0"/>
                        <a:cs typeface="Times New Roman" panose="02020603050405020304" charset="0"/>
                      </a:endParaRPr>
                    </a:p>
                  </a:txBody>
                  <a:tcPr marL="63500" marR="63500" marT="63500" marB="63500"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3">
                        <a:lumMod val="85000"/>
                      </a:schemeClr>
                    </a:solidFill>
                  </a:tcPr>
                </a:tc>
                <a:tc>
                  <a:txBody>
                    <a:bodyPr/>
                    <a:p>
                      <a:pPr indent="0" algn="ctr">
                        <a:buNone/>
                      </a:pPr>
                      <a:r>
                        <a:rPr lang="en-US" sz="1800" b="0">
                          <a:latin typeface="Times New Roman" panose="02020603050405020304" charset="0"/>
                          <a:cs typeface="Times New Roman" panose="02020603050405020304" charset="0"/>
                        </a:rPr>
                        <a:t>Smartphone</a:t>
                      </a:r>
                      <a:endParaRPr lang="en-US" sz="1800" b="0">
                        <a:latin typeface="Times New Roman" panose="02020603050405020304" charset="0"/>
                        <a:ea typeface="Times New Roman" panose="02020603050405020304" charset="0"/>
                        <a:cs typeface="Times New Roman" panose="02020603050405020304" charset="0"/>
                      </a:endParaRPr>
                    </a:p>
                  </a:txBody>
                  <a:tcPr marL="63500" marR="63500" marT="63500" marB="63500"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3">
                        <a:lumMod val="85000"/>
                      </a:schemeClr>
                    </a:solidFill>
                  </a:tcPr>
                </a:tc>
                <a:tc>
                  <a:txBody>
                    <a:bodyPr/>
                    <a:p>
                      <a:pPr indent="0" algn="ctr">
                        <a:buNone/>
                      </a:pPr>
                      <a:r>
                        <a:rPr lang="en-US" sz="1800" b="0">
                          <a:latin typeface="Times New Roman" panose="02020603050405020304" charset="0"/>
                          <a:cs typeface="Times New Roman" panose="02020603050405020304" charset="0"/>
                        </a:rPr>
                        <a:t>Heart beat sensor</a:t>
                      </a:r>
                      <a:endParaRPr lang="en-US" sz="1800" b="0">
                        <a:latin typeface="Times New Roman" panose="02020603050405020304" charset="0"/>
                        <a:ea typeface="Times New Roman" panose="02020603050405020304" charset="0"/>
                        <a:cs typeface="Times New Roman" panose="02020603050405020304" charset="0"/>
                      </a:endParaRPr>
                    </a:p>
                  </a:txBody>
                  <a:tcPr marL="63500" marR="63500" marT="63500" marB="63500"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3">
                        <a:lumMod val="85000"/>
                      </a:schemeClr>
                    </a:solidFill>
                  </a:tcPr>
                </a:tc>
                <a:tc>
                  <a:txBody>
                    <a:bodyPr/>
                    <a:p>
                      <a:pPr indent="0" algn="ctr">
                        <a:buNone/>
                      </a:pPr>
                      <a:r>
                        <a:rPr lang="en-US" sz="1800" b="0">
                          <a:latin typeface="Times New Roman" panose="02020603050405020304" charset="0"/>
                          <a:cs typeface="Times New Roman" panose="02020603050405020304" charset="0"/>
                        </a:rPr>
                        <a:t>No</a:t>
                      </a:r>
                      <a:endParaRPr lang="en-US" sz="1800" b="0">
                        <a:latin typeface="Times New Roman" panose="02020603050405020304" charset="0"/>
                        <a:ea typeface="Times New Roman" panose="02020603050405020304" charset="0"/>
                        <a:cs typeface="Times New Roman" panose="02020603050405020304" charset="0"/>
                      </a:endParaRPr>
                    </a:p>
                  </a:txBody>
                  <a:tcPr marL="63500" marR="63500" marT="63500" marB="63500"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3">
                        <a:lumMod val="85000"/>
                      </a:schemeClr>
                    </a:solidFill>
                  </a:tcPr>
                </a:tc>
              </a:tr>
            </a:tbl>
          </a:graphicData>
        </a:graphic>
      </p:graphicFrame>
      <p:sp>
        <p:nvSpPr>
          <p:cNvPr id="7" name="Text Box 6"/>
          <p:cNvSpPr txBox="1"/>
          <p:nvPr/>
        </p:nvSpPr>
        <p:spPr>
          <a:xfrm>
            <a:off x="2912745" y="1449070"/>
            <a:ext cx="6365875" cy="368300"/>
          </a:xfrm>
          <a:prstGeom prst="rect">
            <a:avLst/>
          </a:prstGeom>
          <a:noFill/>
        </p:spPr>
        <p:txBody>
          <a:bodyPr wrap="square" rtlCol="0">
            <a:spAutoFit/>
          </a:bodyPr>
          <a:p>
            <a:pPr algn="ctr"/>
            <a:r>
              <a:rPr lang="en-US" b="1">
                <a:latin typeface="Times New Roman" panose="02020603050405020304" charset="0"/>
                <a:cs typeface="Times New Roman" panose="02020603050405020304" charset="0"/>
              </a:rPr>
              <a:t>Table 1</a:t>
            </a:r>
            <a:r>
              <a:rPr lang="en-US">
                <a:latin typeface="Times New Roman" panose="02020603050405020304" charset="0"/>
                <a:cs typeface="Times New Roman" panose="02020603050405020304" charset="0"/>
              </a:rPr>
              <a:t>: Observation on Existing Systems</a:t>
            </a:r>
            <a:endParaRPr lang="en-US">
              <a:latin typeface="Times New Roman" panose="02020603050405020304" charset="0"/>
              <a:cs typeface="Times New Roman" panose="02020603050405020304"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idx="1"/>
          </p:nvPr>
        </p:nvSpPr>
        <p:spPr>
          <a:xfrm>
            <a:off x="838200" y="441960"/>
            <a:ext cx="10515600" cy="5735320"/>
          </a:xfrm>
        </p:spPr>
        <p:txBody>
          <a:bodyPr/>
          <a:p>
            <a:pPr algn="ctr"/>
            <a:endParaRPr lang="en-US"/>
          </a:p>
          <a:p>
            <a:pPr marL="0" indent="0" algn="ctr">
              <a:buNone/>
            </a:pPr>
            <a:endParaRPr lang="en-US"/>
          </a:p>
          <a:p>
            <a:pPr marL="0" indent="0" algn="ctr">
              <a:buNone/>
            </a:pPr>
            <a:endParaRPr lang="en-US"/>
          </a:p>
          <a:p>
            <a:pPr marL="0" indent="0" algn="ctr">
              <a:buNone/>
            </a:pPr>
            <a:endParaRPr lang="en-US"/>
          </a:p>
          <a:p>
            <a:pPr marL="0" indent="0" algn="ctr">
              <a:buNone/>
            </a:pPr>
            <a:endParaRPr lang="en-US"/>
          </a:p>
          <a:p>
            <a:pPr marL="0" indent="0" algn="ctr">
              <a:buNone/>
            </a:pPr>
            <a:r>
              <a:rPr lang="en-US" sz="4800">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rPr>
              <a:t>Methodology</a:t>
            </a:r>
            <a:endParaRPr lang="en-US" sz="4800">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endParaRPr>
          </a:p>
        </p:txBody>
      </p:sp>
      <p:sp>
        <p:nvSpPr>
          <p:cNvPr id="4" name="Slide Number Placeholder 3"/>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124460"/>
            <a:ext cx="10515600" cy="657225"/>
          </a:xfrm>
        </p:spPr>
        <p:txBody>
          <a:bodyPr/>
          <a:p>
            <a:pPr algn="ctr"/>
            <a:r>
              <a:rPr lang="en-US" sz="4000">
                <a:solidFill>
                  <a:schemeClr val="tx1"/>
                </a:solidFill>
                <a:effectLst/>
                <a:latin typeface="Times New Roman" panose="02020603050405020304" charset="0"/>
                <a:cs typeface="Times New Roman" panose="02020603050405020304" charset="0"/>
              </a:rPr>
              <a:t>System Overview</a:t>
            </a:r>
            <a:endParaRPr lang="en-US" sz="4000">
              <a:solidFill>
                <a:schemeClr val="tx1"/>
              </a:solidFill>
              <a:effectLst/>
              <a:latin typeface="Times New Roman" panose="02020603050405020304" charset="0"/>
              <a:cs typeface="Times New Roman" panose="02020603050405020304" charset="0"/>
            </a:endParaRPr>
          </a:p>
        </p:txBody>
      </p:sp>
      <p:sp>
        <p:nvSpPr>
          <p:cNvPr id="3" name="Content Placeholder 2"/>
          <p:cNvSpPr>
            <a:spLocks noGrp="1"/>
          </p:cNvSpPr>
          <p:nvPr>
            <p:ph idx="1"/>
          </p:nvPr>
        </p:nvSpPr>
        <p:spPr/>
        <p:txBody>
          <a:bodyPr>
            <a:normAutofit lnSpcReduction="10000"/>
          </a:bodyPr>
          <a:p>
            <a:pPr algn="just"/>
            <a:r>
              <a:rPr lang="en-US">
                <a:latin typeface="Times New Roman" panose="02020603050405020304" charset="0"/>
                <a:cs typeface="Times New Roman" panose="02020603050405020304" charset="0"/>
              </a:rPr>
              <a:t>The health condition monitoring kit which is proposed mainly developed in two  parts:</a:t>
            </a:r>
            <a:endParaRPr lang="en-US">
              <a:latin typeface="Times New Roman" panose="02020603050405020304" charset="0"/>
              <a:cs typeface="Times New Roman" panose="02020603050405020304" charset="0"/>
            </a:endParaRPr>
          </a:p>
          <a:p>
            <a:pPr marL="0" indent="0" algn="just">
              <a:buNone/>
            </a:pPr>
            <a:r>
              <a:rPr lang="en-US">
                <a:latin typeface="Times New Roman" panose="02020603050405020304" charset="0"/>
                <a:cs typeface="Times New Roman" panose="02020603050405020304" charset="0"/>
                <a:sym typeface="+mn-ea"/>
              </a:rPr>
              <a:t>       a)Sensor’s data acquisition.</a:t>
            </a:r>
            <a:endParaRPr lang="en-US">
              <a:latin typeface="Times New Roman" panose="02020603050405020304" charset="0"/>
              <a:cs typeface="Times New Roman" panose="02020603050405020304" charset="0"/>
            </a:endParaRPr>
          </a:p>
          <a:p>
            <a:pPr marL="0" indent="0" algn="just">
              <a:buNone/>
            </a:pPr>
            <a:r>
              <a:rPr lang="en-US">
                <a:latin typeface="Times New Roman" panose="02020603050405020304" charset="0"/>
                <a:cs typeface="Times New Roman" panose="02020603050405020304" charset="0"/>
                <a:sym typeface="+mn-ea"/>
              </a:rPr>
              <a:t>       b)Data analysis, storage and visualization to the cloud.</a:t>
            </a:r>
            <a:endParaRPr lang="en-US">
              <a:latin typeface="Times New Roman" panose="02020603050405020304" charset="0"/>
              <a:cs typeface="Times New Roman" panose="02020603050405020304" charset="0"/>
            </a:endParaRPr>
          </a:p>
          <a:p>
            <a:pPr marL="0" indent="0" algn="just">
              <a:buNone/>
            </a:pPr>
            <a:endParaRPr lang="en-US">
              <a:latin typeface="Times New Roman" panose="02020603050405020304" charset="0"/>
              <a:cs typeface="Times New Roman" panose="02020603050405020304" charset="0"/>
            </a:endParaRPr>
          </a:p>
          <a:p>
            <a:pPr algn="just"/>
            <a:r>
              <a:rPr lang="en-US">
                <a:latin typeface="Times New Roman" panose="02020603050405020304" charset="0"/>
                <a:cs typeface="Times New Roman" panose="02020603050405020304" charset="0"/>
              </a:rPr>
              <a:t>The system follows three tier architecture.</a:t>
            </a:r>
            <a:endParaRPr lang="en-US">
              <a:latin typeface="Times New Roman" panose="02020603050405020304" charset="0"/>
              <a:cs typeface="Times New Roman" panose="02020603050405020304" charset="0"/>
            </a:endParaRPr>
          </a:p>
          <a:p>
            <a:pPr algn="just"/>
            <a:endParaRPr lang="en-US">
              <a:latin typeface="Times New Roman" panose="02020603050405020304" charset="0"/>
              <a:cs typeface="Times New Roman" panose="02020603050405020304" charset="0"/>
            </a:endParaRPr>
          </a:p>
          <a:p>
            <a:pPr algn="just"/>
            <a:endParaRPr lang="en-US">
              <a:latin typeface="Times New Roman" panose="02020603050405020304" charset="0"/>
              <a:cs typeface="Times New Roman" panose="02020603050405020304" charset="0"/>
            </a:endParaRPr>
          </a:p>
          <a:p>
            <a:pPr marL="0" indent="0">
              <a:buNone/>
            </a:pPr>
            <a:r>
              <a:rPr lang="en-US"/>
              <a:t>      </a:t>
            </a:r>
            <a:endParaRPr lang="en-US"/>
          </a:p>
        </p:txBody>
      </p:sp>
      <p:sp>
        <p:nvSpPr>
          <p:cNvPr id="4" name="Slide Number Placeholder 3"/>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Autofit/>
          </a:bodyPr>
          <a:p>
            <a:pPr algn="ctr"/>
            <a:r>
              <a:rPr lang="en-US" sz="4000">
                <a:solidFill>
                  <a:schemeClr val="tx1"/>
                </a:solidFill>
                <a:effectLst/>
                <a:latin typeface="Times New Roman" panose="02020603050405020304" charset="0"/>
                <a:cs typeface="Times New Roman" panose="02020603050405020304" charset="0"/>
                <a:sym typeface="+mn-ea"/>
              </a:rPr>
              <a:t>System Overview (cont.)</a:t>
            </a:r>
            <a:endParaRPr lang="en-US" sz="4000">
              <a:solidFill>
                <a:schemeClr val="tx1"/>
              </a:solidFill>
              <a:effectLst/>
              <a:latin typeface="Times New Roman" panose="02020603050405020304" charset="0"/>
              <a:cs typeface="Times New Roman" panose="02020603050405020304" charset="0"/>
              <a:sym typeface="+mn-ea"/>
            </a:endParaRPr>
          </a:p>
        </p:txBody>
      </p:sp>
      <p:pic>
        <p:nvPicPr>
          <p:cNvPr id="4" name="Content Placeholder 3" descr="Capture20220318112315"/>
          <p:cNvPicPr>
            <a:picLocks noChangeAspect="1"/>
          </p:cNvPicPr>
          <p:nvPr>
            <p:ph sz="half" idx="1"/>
          </p:nvPr>
        </p:nvPicPr>
        <p:blipFill>
          <a:blip r:embed="rId1"/>
          <a:stretch>
            <a:fillRect/>
          </a:stretch>
        </p:blipFill>
        <p:spPr>
          <a:xfrm>
            <a:off x="1235710" y="1690370"/>
            <a:ext cx="6386830" cy="3930015"/>
          </a:xfrm>
          <a:prstGeom prst="rect">
            <a:avLst/>
          </a:prstGeom>
        </p:spPr>
      </p:pic>
      <p:sp>
        <p:nvSpPr>
          <p:cNvPr id="100" name="Text Box 99"/>
          <p:cNvSpPr txBox="1"/>
          <p:nvPr/>
        </p:nvSpPr>
        <p:spPr>
          <a:xfrm>
            <a:off x="1235710" y="5643880"/>
            <a:ext cx="6580505" cy="398780"/>
          </a:xfrm>
          <a:prstGeom prst="rect">
            <a:avLst/>
          </a:prstGeom>
          <a:noFill/>
          <a:ln w="9525">
            <a:noFill/>
          </a:ln>
        </p:spPr>
        <p:txBody>
          <a:bodyPr wrap="square">
            <a:spAutoFit/>
          </a:bodyPr>
          <a:p>
            <a:pPr indent="0" algn="ctr"/>
            <a:r>
              <a:rPr lang="en-US" sz="2000" b="1">
                <a:latin typeface="Times New Roman" panose="02020603050405020304" charset="0"/>
                <a:cs typeface="Calibri" panose="020F0502020204030204" charset="0"/>
              </a:rPr>
              <a:t>Fig. 1: </a:t>
            </a:r>
            <a:r>
              <a:rPr lang="en-US" sz="2000" b="0">
                <a:latin typeface="Times New Roman" panose="02020603050405020304" charset="0"/>
                <a:cs typeface="Calibri" panose="020F0502020204030204" charset="0"/>
              </a:rPr>
              <a:t>The flow diagram of the system.</a:t>
            </a:r>
            <a:endParaRPr lang="en-US" sz="2000"/>
          </a:p>
        </p:txBody>
      </p:sp>
      <p:sp>
        <p:nvSpPr>
          <p:cNvPr id="5" name="Slide Number Placeholder 4"/>
          <p:cNvSpPr>
            <a:spLocks noGrp="1"/>
          </p:cNvSpPr>
          <p:nvPr>
            <p:ph type="sldNum" sz="quarter" idx="12"/>
          </p:nvPr>
        </p:nvSpPr>
        <p:spPr/>
        <p:txBody>
          <a:bodyPr/>
          <a:p>
            <a:fld id="{9B618960-8005-486C-9A75-10CB2AAC16F9}" type="slidenum">
              <a:rPr lang="en-US" smtClean="0"/>
            </a:fld>
            <a:endParaRPr lang="en-US"/>
          </a:p>
        </p:txBody>
      </p:sp>
      <p:pic>
        <p:nvPicPr>
          <p:cNvPr id="3" name="Content Placeholder 2" descr="Flowchart 1"/>
          <p:cNvPicPr>
            <a:picLocks noChangeAspect="1"/>
          </p:cNvPicPr>
          <p:nvPr>
            <p:ph sz="half" idx="2"/>
          </p:nvPr>
        </p:nvPicPr>
        <p:blipFill>
          <a:blip r:embed="rId2"/>
          <a:stretch>
            <a:fillRect/>
          </a:stretch>
        </p:blipFill>
        <p:spPr>
          <a:xfrm>
            <a:off x="8046720" y="1690370"/>
            <a:ext cx="3304540" cy="3733800"/>
          </a:xfrm>
          <a:prstGeom prst="rect">
            <a:avLst/>
          </a:prstGeom>
        </p:spPr>
      </p:pic>
      <p:sp>
        <p:nvSpPr>
          <p:cNvPr id="6" name="Text Box 5"/>
          <p:cNvSpPr txBox="1"/>
          <p:nvPr/>
        </p:nvSpPr>
        <p:spPr>
          <a:xfrm>
            <a:off x="8046720" y="5424170"/>
            <a:ext cx="3134360" cy="645160"/>
          </a:xfrm>
          <a:prstGeom prst="rect">
            <a:avLst/>
          </a:prstGeom>
          <a:noFill/>
          <a:ln w="9525">
            <a:noFill/>
          </a:ln>
        </p:spPr>
        <p:txBody>
          <a:bodyPr wrap="square">
            <a:spAutoFit/>
          </a:bodyPr>
          <a:p>
            <a:pPr indent="0" algn="ctr"/>
            <a:r>
              <a:rPr lang="en-US" b="1">
                <a:latin typeface="Times New Roman" panose="02020603050405020304" charset="0"/>
                <a:cs typeface="Calibri" panose="020F0502020204030204" charset="0"/>
              </a:rPr>
              <a:t>Fig. 2: </a:t>
            </a:r>
            <a:r>
              <a:rPr lang="en-US" b="0">
                <a:latin typeface="Times New Roman" panose="02020603050405020304" charset="0"/>
                <a:cs typeface="Calibri" panose="020F0502020204030204" charset="0"/>
              </a:rPr>
              <a:t>The data flow of the system.</a:t>
            </a:r>
            <a:endParaRPr lang="en-US"/>
          </a:p>
        </p:txBody>
      </p:sp>
      <p:sp>
        <p:nvSpPr>
          <p:cNvPr id="8" name="Left Brace 7"/>
          <p:cNvSpPr/>
          <p:nvPr/>
        </p:nvSpPr>
        <p:spPr>
          <a:xfrm rot="10800000">
            <a:off x="10431145" y="1913255"/>
            <a:ext cx="341630" cy="695960"/>
          </a:xfrm>
          <a:prstGeom prst="leftBrace">
            <a:avLst/>
          </a:prstGeom>
        </p:spPr>
        <p:style>
          <a:lnRef idx="3">
            <a:schemeClr val="accent1"/>
          </a:lnRef>
          <a:fillRef idx="0">
            <a:schemeClr val="accent1"/>
          </a:fillRef>
          <a:effectRef idx="2">
            <a:schemeClr val="accent1"/>
          </a:effectRef>
          <a:fontRef idx="minor">
            <a:schemeClr val="tx1"/>
          </a:fontRef>
        </p:style>
        <p:txBody>
          <a:bodyPr rtlCol="0" anchor="ctr"/>
          <a:p>
            <a:pPr algn="ctr"/>
            <a:endParaRPr lang="en-US"/>
          </a:p>
        </p:txBody>
      </p:sp>
      <p:sp>
        <p:nvSpPr>
          <p:cNvPr id="9" name="Text Box 8"/>
          <p:cNvSpPr txBox="1"/>
          <p:nvPr/>
        </p:nvSpPr>
        <p:spPr>
          <a:xfrm>
            <a:off x="10876915" y="2092325"/>
            <a:ext cx="773430" cy="337185"/>
          </a:xfrm>
          <a:prstGeom prst="rect">
            <a:avLst/>
          </a:prstGeom>
          <a:noFill/>
        </p:spPr>
        <p:txBody>
          <a:bodyPr wrap="square" rtlCol="0">
            <a:spAutoFit/>
          </a:bodyPr>
          <a:p>
            <a:r>
              <a:rPr lang="en-US" sz="1600">
                <a:latin typeface="Times New Roman" panose="02020603050405020304" charset="0"/>
                <a:cs typeface="Times New Roman" panose="02020603050405020304" charset="0"/>
              </a:rPr>
              <a:t>Layer1</a:t>
            </a:r>
            <a:endParaRPr lang="en-US" sz="1600">
              <a:latin typeface="Times New Roman" panose="02020603050405020304" charset="0"/>
              <a:cs typeface="Times New Roman" panose="02020603050405020304" charset="0"/>
            </a:endParaRPr>
          </a:p>
        </p:txBody>
      </p:sp>
      <p:sp>
        <p:nvSpPr>
          <p:cNvPr id="10" name="Right Brace 9"/>
          <p:cNvSpPr/>
          <p:nvPr/>
        </p:nvSpPr>
        <p:spPr>
          <a:xfrm>
            <a:off x="10430510" y="2831465"/>
            <a:ext cx="446405" cy="1374140"/>
          </a:xfrm>
          <a:prstGeom prst="rightBrace">
            <a:avLst/>
          </a:prstGeom>
        </p:spPr>
        <p:style>
          <a:lnRef idx="3">
            <a:schemeClr val="accent1"/>
          </a:lnRef>
          <a:fillRef idx="0">
            <a:schemeClr val="accent1"/>
          </a:fillRef>
          <a:effectRef idx="2">
            <a:schemeClr val="accent1"/>
          </a:effectRef>
          <a:fontRef idx="minor">
            <a:schemeClr val="tx1"/>
          </a:fontRef>
        </p:style>
        <p:txBody>
          <a:bodyPr rtlCol="0" anchor="ctr"/>
          <a:p>
            <a:pPr algn="ctr"/>
            <a:endParaRPr lang="en-US"/>
          </a:p>
        </p:txBody>
      </p:sp>
      <p:sp>
        <p:nvSpPr>
          <p:cNvPr id="12" name="Text Box 11"/>
          <p:cNvSpPr txBox="1"/>
          <p:nvPr/>
        </p:nvSpPr>
        <p:spPr>
          <a:xfrm>
            <a:off x="10968990" y="3350260"/>
            <a:ext cx="773430" cy="337185"/>
          </a:xfrm>
          <a:prstGeom prst="rect">
            <a:avLst/>
          </a:prstGeom>
          <a:noFill/>
        </p:spPr>
        <p:txBody>
          <a:bodyPr wrap="square" rtlCol="0">
            <a:spAutoFit/>
          </a:bodyPr>
          <a:p>
            <a:r>
              <a:rPr lang="en-US" sz="1600">
                <a:latin typeface="Times New Roman" panose="02020603050405020304" charset="0"/>
                <a:cs typeface="Times New Roman" panose="02020603050405020304" charset="0"/>
              </a:rPr>
              <a:t>Layer2</a:t>
            </a:r>
            <a:endParaRPr lang="en-US" sz="1600">
              <a:latin typeface="Times New Roman" panose="02020603050405020304" charset="0"/>
              <a:cs typeface="Times New Roman" panose="02020603050405020304" charset="0"/>
            </a:endParaRPr>
          </a:p>
        </p:txBody>
      </p:sp>
      <p:sp>
        <p:nvSpPr>
          <p:cNvPr id="13" name="Right Brace 12"/>
          <p:cNvSpPr/>
          <p:nvPr/>
        </p:nvSpPr>
        <p:spPr>
          <a:xfrm>
            <a:off x="10430510" y="4329430"/>
            <a:ext cx="446405" cy="807720"/>
          </a:xfrm>
          <a:prstGeom prst="rightBrace">
            <a:avLst/>
          </a:prstGeom>
        </p:spPr>
        <p:style>
          <a:lnRef idx="3">
            <a:schemeClr val="accent1"/>
          </a:lnRef>
          <a:fillRef idx="0">
            <a:schemeClr val="accent1"/>
          </a:fillRef>
          <a:effectRef idx="2">
            <a:schemeClr val="accent1"/>
          </a:effectRef>
          <a:fontRef idx="minor">
            <a:schemeClr val="tx1"/>
          </a:fontRef>
        </p:style>
        <p:txBody>
          <a:bodyPr rtlCol="0" anchor="ctr"/>
          <a:p>
            <a:pPr algn="ctr"/>
            <a:endParaRPr lang="en-US"/>
          </a:p>
        </p:txBody>
      </p:sp>
      <p:sp>
        <p:nvSpPr>
          <p:cNvPr id="14" name="Text Box 13"/>
          <p:cNvSpPr txBox="1"/>
          <p:nvPr/>
        </p:nvSpPr>
        <p:spPr>
          <a:xfrm>
            <a:off x="10968990" y="4564380"/>
            <a:ext cx="773430" cy="337185"/>
          </a:xfrm>
          <a:prstGeom prst="rect">
            <a:avLst/>
          </a:prstGeom>
          <a:noFill/>
        </p:spPr>
        <p:txBody>
          <a:bodyPr wrap="square" rtlCol="0">
            <a:spAutoFit/>
          </a:bodyPr>
          <a:p>
            <a:r>
              <a:rPr lang="en-US" sz="1600">
                <a:latin typeface="Times New Roman" panose="02020603050405020304" charset="0"/>
                <a:cs typeface="Times New Roman" panose="02020603050405020304" charset="0"/>
              </a:rPr>
              <a:t>Layer3</a:t>
            </a:r>
            <a:endParaRPr lang="en-US" sz="1600">
              <a:latin typeface="Times New Roman" panose="02020603050405020304" charset="0"/>
              <a:cs typeface="Times New Roman" panose="02020603050405020304" charset="0"/>
            </a:endParaRPr>
          </a:p>
        </p:txBody>
      </p:sp>
    </p:spTree>
  </p:cSld>
  <p:clrMapOvr>
    <a:masterClrMapping/>
  </p:clrMapOvr>
</p:sld>
</file>

<file path=ppt/theme/theme1.xml><?xml version="1.0" encoding="utf-8"?>
<a:theme xmlns:a="http://schemas.openxmlformats.org/drawingml/2006/main" name="Communications and Dialogues">
  <a:themeElements>
    <a:clrScheme name="Communications and Dialogues 13">
      <a:dk1>
        <a:srgbClr val="000000"/>
      </a:dk1>
      <a:lt1>
        <a:srgbClr val="FFFFFF"/>
      </a:lt1>
      <a:dk2>
        <a:srgbClr val="000000"/>
      </a:dk2>
      <a:lt2>
        <a:srgbClr val="969696"/>
      </a:lt2>
      <a:accent1>
        <a:srgbClr val="0066CC"/>
      </a:accent1>
      <a:accent2>
        <a:srgbClr val="3399FF"/>
      </a:accent2>
      <a:accent3>
        <a:srgbClr val="FFFFFF"/>
      </a:accent3>
      <a:accent4>
        <a:srgbClr val="000000"/>
      </a:accent4>
      <a:accent5>
        <a:srgbClr val="AAB8E2"/>
      </a:accent5>
      <a:accent6>
        <a:srgbClr val="2D8AE7"/>
      </a:accent6>
      <a:hlink>
        <a:srgbClr val="CC3300"/>
      </a:hlink>
      <a:folHlink>
        <a:srgbClr val="996600"/>
      </a:folHlink>
    </a:clrScheme>
    <a:fontScheme name="Communications and Dialogues">
      <a:majorFont>
        <a:latin typeface="Arial"/>
        <a:ea typeface="SimSun"/>
        <a:cs typeface=""/>
      </a:majorFont>
      <a:minorFont>
        <a:latin typeface="Arial"/>
        <a:ea typeface="SimSun"/>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spDef>
    <a:lnDef>
      <a:spPr bwMode="auto">
        <a:xfrm>
          <a:off x="0" y="0"/>
          <a:ext cx="1" cy="1"/>
        </a:xfrm>
        <a:custGeom>
          <a:avLst/>
          <a:gdLst/>
          <a:ahLst/>
          <a:cxnLst/>
          <a:rect l="0" t="0" r="0" b="0"/>
          <a:pathLst/>
        </a:cu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lnDef>
  </a:objectDefaults>
  <a:extraClrSchemeLst>
    <a:extraClrScheme>
      <a:clrScheme name="Communications and Dialogue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ommunications and Dialogues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ommunications and Dialogues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ommunications and Dialogues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ommunications and Dialogues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ommunications and Dialogues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ommunications and Dialogues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ommunications and Dialogues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ommunications and Dialogues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ommunications and Dialogues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ommunications and Dialogues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ommunications and Dialogues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ommunications and Dialogues 13">
        <a:dk1>
          <a:srgbClr val="000000"/>
        </a:dk1>
        <a:lt1>
          <a:srgbClr val="FFFFFF"/>
        </a:lt1>
        <a:dk2>
          <a:srgbClr val="000000"/>
        </a:dk2>
        <a:lt2>
          <a:srgbClr val="969696"/>
        </a:lt2>
        <a:accent1>
          <a:srgbClr val="0066CC"/>
        </a:accent1>
        <a:accent2>
          <a:srgbClr val="3399FF"/>
        </a:accent2>
        <a:accent3>
          <a:srgbClr val="FFFFFF"/>
        </a:accent3>
        <a:accent4>
          <a:srgbClr val="000000"/>
        </a:accent4>
        <a:accent5>
          <a:srgbClr val="AAB8E2"/>
        </a:accent5>
        <a:accent6>
          <a:srgbClr val="2D8AE7"/>
        </a:accent6>
        <a:hlink>
          <a:srgbClr val="CC3300"/>
        </a:hlink>
        <a:folHlink>
          <a:srgbClr val="9966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6298</Words>
  <Application>WPS Presentation</Application>
  <PresentationFormat>Widescreen</PresentationFormat>
  <Paragraphs>655</Paragraphs>
  <Slides>28</Slides>
  <Notes>0</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28</vt:i4>
      </vt:variant>
    </vt:vector>
  </HeadingPairs>
  <TitlesOfParts>
    <vt:vector size="42" baseType="lpstr">
      <vt:lpstr>Arial</vt:lpstr>
      <vt:lpstr>SimSun</vt:lpstr>
      <vt:lpstr>Wingdings</vt:lpstr>
      <vt:lpstr>Times New Roman</vt:lpstr>
      <vt:lpstr>Calibri</vt:lpstr>
      <vt:lpstr>Wingdings</vt:lpstr>
      <vt:lpstr>Microsoft YaHei</vt:lpstr>
      <vt:lpstr>Arial Unicode MS</vt:lpstr>
      <vt:lpstr>CMBX9</vt:lpstr>
      <vt:lpstr>Siyam Rupali</vt:lpstr>
      <vt:lpstr>CMR9</vt:lpstr>
      <vt:lpstr>Yu Gothic UI Semibold</vt:lpstr>
      <vt:lpstr>Arial Black</vt:lpstr>
      <vt:lpstr>Communications and Dialogues</vt:lpstr>
      <vt:lpstr>Design and Development of an IoT-Enabled Health Condition Monitoring Kit</vt:lpstr>
      <vt:lpstr>Presentation Outline</vt:lpstr>
      <vt:lpstr>PowerPoint 演示文稿</vt:lpstr>
      <vt:lpstr>Problem Statement</vt:lpstr>
      <vt:lpstr>Objectives</vt:lpstr>
      <vt:lpstr>Related Works</vt:lpstr>
      <vt:lpstr>PowerPoint 演示文稿</vt:lpstr>
      <vt:lpstr>System Overview</vt:lpstr>
      <vt:lpstr>System Overview (cont.)</vt:lpstr>
      <vt:lpstr>Hardware Implementation</vt:lpstr>
      <vt:lpstr>Blood Pressure Module (cont.)</vt:lpstr>
      <vt:lpstr>Integrated System</vt:lpstr>
      <vt:lpstr>Data Upload</vt:lpstr>
      <vt:lpstr>PowerPoint 演示文稿</vt:lpstr>
      <vt:lpstr>Performance Analysis</vt:lpstr>
      <vt:lpstr>Performance Analysis: Body Temperature</vt:lpstr>
      <vt:lpstr>Performance Analysis: Heartbeat</vt:lpstr>
      <vt:lpstr>Performance Analysis: Body Motion</vt:lpstr>
      <vt:lpstr>Performance Analysis: GSR value</vt:lpstr>
      <vt:lpstr>Performance Analysis: SpO2 and Blood pressure</vt:lpstr>
      <vt:lpstr>PowerPoint 演示文稿</vt:lpstr>
      <vt:lpstr>PowerPoint 演示文稿</vt:lpstr>
      <vt:lpstr>PowerPoint 演示文稿</vt:lpstr>
      <vt:lpstr>Concluding Remarks</vt:lpstr>
      <vt:lpstr>Future Works</vt:lpstr>
      <vt:lpstr>Publication from the Thesis</vt:lpstr>
      <vt:lpstr>References</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Design and Development of an IoT-Enabled Health Condition Monitoring Kit</dc:title>
  <dc:creator/>
  <cp:lastModifiedBy>Shimul</cp:lastModifiedBy>
  <cp:revision>106</cp:revision>
  <dcterms:created xsi:type="dcterms:W3CDTF">2022-03-24T05:07:00Z</dcterms:created>
  <dcterms:modified xsi:type="dcterms:W3CDTF">2022-03-26T15:09:34Z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C157613802FE4B23A34409689D28B44E</vt:lpwstr>
  </property>
  <property fmtid="{D5CDD505-2E9C-101B-9397-08002B2CF9AE}" pid="3" name="KSOProductBuildVer">
    <vt:lpwstr>1033-11.2.0.9107</vt:lpwstr>
  </property>
</Properties>
</file>